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7"/>
  </p:notesMasterIdLst>
  <p:sldIdLst>
    <p:sldId id="1236" r:id="rId2"/>
    <p:sldId id="1150" r:id="rId3"/>
    <p:sldId id="330" r:id="rId4"/>
    <p:sldId id="294" r:id="rId5"/>
    <p:sldId id="462" r:id="rId6"/>
    <p:sldId id="270" r:id="rId7"/>
    <p:sldId id="313" r:id="rId8"/>
    <p:sldId id="314" r:id="rId9"/>
    <p:sldId id="463" r:id="rId10"/>
    <p:sldId id="271" r:id="rId11"/>
    <p:sldId id="464" r:id="rId12"/>
    <p:sldId id="465" r:id="rId13"/>
    <p:sldId id="466" r:id="rId14"/>
    <p:sldId id="1218" r:id="rId15"/>
    <p:sldId id="274" r:id="rId16"/>
    <p:sldId id="275" r:id="rId17"/>
    <p:sldId id="1219" r:id="rId18"/>
    <p:sldId id="278" r:id="rId19"/>
    <p:sldId id="1220" r:id="rId20"/>
    <p:sldId id="334" r:id="rId21"/>
    <p:sldId id="277" r:id="rId22"/>
    <p:sldId id="1223" r:id="rId23"/>
    <p:sldId id="336" r:id="rId24"/>
    <p:sldId id="337" r:id="rId25"/>
    <p:sldId id="338" r:id="rId26"/>
    <p:sldId id="1224" r:id="rId27"/>
    <p:sldId id="339" r:id="rId28"/>
    <p:sldId id="1226" r:id="rId29"/>
    <p:sldId id="1227" r:id="rId30"/>
    <p:sldId id="1228" r:id="rId31"/>
    <p:sldId id="1229" r:id="rId32"/>
    <p:sldId id="323" r:id="rId33"/>
    <p:sldId id="1230" r:id="rId34"/>
    <p:sldId id="1231" r:id="rId35"/>
    <p:sldId id="1232" r:id="rId36"/>
    <p:sldId id="342" r:id="rId37"/>
    <p:sldId id="343" r:id="rId38"/>
    <p:sldId id="344" r:id="rId39"/>
    <p:sldId id="345" r:id="rId40"/>
    <p:sldId id="1233" r:id="rId41"/>
    <p:sldId id="351" r:id="rId42"/>
    <p:sldId id="352" r:id="rId43"/>
    <p:sldId id="347" r:id="rId44"/>
    <p:sldId id="348" r:id="rId45"/>
    <p:sldId id="349" r:id="rId46"/>
    <p:sldId id="350" r:id="rId47"/>
    <p:sldId id="1234" r:id="rId48"/>
    <p:sldId id="353" r:id="rId49"/>
    <p:sldId id="354" r:id="rId50"/>
    <p:sldId id="355" r:id="rId51"/>
    <p:sldId id="356" r:id="rId52"/>
    <p:sldId id="357" r:id="rId53"/>
    <p:sldId id="358" r:id="rId54"/>
    <p:sldId id="333" r:id="rId55"/>
    <p:sldId id="359" r:id="rId56"/>
    <p:sldId id="360" r:id="rId57"/>
    <p:sldId id="362" r:id="rId58"/>
    <p:sldId id="363" r:id="rId59"/>
    <p:sldId id="369" r:id="rId60"/>
    <p:sldId id="370" r:id="rId61"/>
    <p:sldId id="371" r:id="rId62"/>
    <p:sldId id="377" r:id="rId63"/>
    <p:sldId id="378" r:id="rId64"/>
    <p:sldId id="379" r:id="rId65"/>
    <p:sldId id="372" r:id="rId66"/>
    <p:sldId id="373" r:id="rId67"/>
    <p:sldId id="383" r:id="rId68"/>
    <p:sldId id="384" r:id="rId69"/>
    <p:sldId id="388" r:id="rId70"/>
    <p:sldId id="385" r:id="rId71"/>
    <p:sldId id="382" r:id="rId72"/>
    <p:sldId id="380" r:id="rId73"/>
    <p:sldId id="389" r:id="rId74"/>
    <p:sldId id="386" r:id="rId75"/>
    <p:sldId id="387" r:id="rId76"/>
    <p:sldId id="390" r:id="rId77"/>
    <p:sldId id="393" r:id="rId78"/>
    <p:sldId id="391" r:id="rId79"/>
    <p:sldId id="392" r:id="rId80"/>
    <p:sldId id="394" r:id="rId81"/>
    <p:sldId id="395" r:id="rId82"/>
    <p:sldId id="381" r:id="rId83"/>
    <p:sldId id="276" r:id="rId84"/>
    <p:sldId id="272" r:id="rId85"/>
    <p:sldId id="302" r:id="rId86"/>
    <p:sldId id="301" r:id="rId87"/>
    <p:sldId id="303" r:id="rId88"/>
    <p:sldId id="304" r:id="rId89"/>
    <p:sldId id="305" r:id="rId90"/>
    <p:sldId id="306" r:id="rId91"/>
    <p:sldId id="307" r:id="rId92"/>
    <p:sldId id="310" r:id="rId93"/>
    <p:sldId id="315" r:id="rId94"/>
    <p:sldId id="316" r:id="rId95"/>
    <p:sldId id="309" r:id="rId96"/>
    <p:sldId id="311" r:id="rId97"/>
    <p:sldId id="312" r:id="rId98"/>
    <p:sldId id="322" r:id="rId99"/>
    <p:sldId id="317" r:id="rId100"/>
    <p:sldId id="321" r:id="rId101"/>
    <p:sldId id="318" r:id="rId102"/>
    <p:sldId id="324" r:id="rId103"/>
    <p:sldId id="325" r:id="rId104"/>
    <p:sldId id="319" r:id="rId105"/>
    <p:sldId id="328" r:id="rId106"/>
    <p:sldId id="326" r:id="rId107"/>
    <p:sldId id="320" r:id="rId108"/>
    <p:sldId id="327" r:id="rId109"/>
    <p:sldId id="331" r:id="rId110"/>
    <p:sldId id="332" r:id="rId111"/>
    <p:sldId id="329" r:id="rId112"/>
    <p:sldId id="460" r:id="rId113"/>
    <p:sldId id="256" r:id="rId114"/>
    <p:sldId id="288" r:id="rId115"/>
    <p:sldId id="289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3CCC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7255B-A4FD-4E69-825C-3590D6F03A81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A1B9-EEA7-4BEC-A9A0-5D3542BC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2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6A1B9-EEA7-4BEC-A9A0-5D3542BCB82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C775-85B8-45B1-9599-52387181B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B3628-2B4F-47B7-87B8-6227FD1C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8AAE-89C5-48EA-B93A-74AEC4F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953F-6D05-4C52-A8C5-D4C6D312274B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1765E-F8A6-4E52-8F9F-D4B7F0DD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D8315-983B-4C52-802C-C883F225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B9A6-E806-4BFB-94F6-4A5EA5E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55C2F-9A56-49FB-9A69-CFA9A3BF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FFCC-1567-4C5D-84F6-701F2609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12B0F-2936-4F71-AE91-0B92E1CE351D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A83F-C5A0-4730-8BEC-D7BAE2EB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8986-F04A-4A94-943D-A734992F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A5DE6-BE86-40C5-B96D-0CC89F515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92900-1EAE-4A3D-AEF4-FDC9FE468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60A6B-DC6F-4BD0-A85A-2EF441CA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662-678E-4F98-B8D2-422FC17CB8BD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9C672-56D5-49EE-A87A-14019DBA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3FE4C-D55F-410F-B97E-8792B82F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2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17C7-B1F0-4C8E-8AC5-71B84A65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607-FB13-4570-8D4C-6C6548C0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85EB-614B-48E1-851F-D820B713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D14B-A487-407C-AC7B-0E8FC46B06AF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1A92-BFFF-4135-BC6C-604AEE71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93FB-03D2-40DB-9B36-C1D5D5C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51BF-3DC1-4378-8B17-E3BAC2B6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0C37-9125-4BB8-8AD3-DD5C850A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F50A1-A07D-4F47-9C19-09B3A565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83463-47A2-4795-9639-8F3F3383D872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79D8A-0B3E-429C-94FA-B14B74DF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CACE-77FC-43F5-94D4-81DFE681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0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CA88-CC3C-4155-B416-43E6B6F8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224D-4C68-4F5A-9980-1BB5488C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7E9A6-CC81-46E2-9C9D-B61FDC480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A0F73-43E9-40A8-B736-8FC9668BC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B2DB-FFC1-4A84-9E4A-86CF5F07423D}" type="datetime1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5F99C-C32A-47DE-A867-C1A2A86B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FB29-36C2-450C-B7F9-5E55C1A6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404-E756-41A5-B053-F54EC74A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81BA-FFB5-451F-AFF2-C3A4BBAE5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2873D-F9BE-4EB9-AEEB-3B5E742BA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65D28-347D-4202-8CAE-24EB82617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F16FD-6516-43E2-8E1C-48226A700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64883-189A-4FB7-BD0E-2D652C8D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91B3-F174-4B0E-BABC-5178453AFCFE}" type="datetime1">
              <a:rPr lang="en-US" smtClean="0"/>
              <a:t>11/30/2019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DCABA-F508-4D3E-A297-EB6D1157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B0F8F-EFAC-466E-8A18-8F68C9CC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A1D-19F2-411D-A090-797466D4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7F852-8B6C-4942-B479-7C29B312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EBAF-085A-4288-B2A4-60594F7EDED3}" type="datetime1">
              <a:rPr lang="en-US" smtClean="0"/>
              <a:t>11/30/2019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1BFB-FD26-4607-B22C-F392D3EC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267DF-802D-49E9-ADD3-975F6ECB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C7674-8B84-49FF-9C53-DC830186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2D91-185D-4D65-85B8-8323F793E847}" type="datetime1">
              <a:rPr lang="en-US" smtClean="0"/>
              <a:t>11/30/2019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E3616-5B26-4595-BD80-929D78F2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79A5-23B1-4F3B-9591-8B93AF21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58" y="6356350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AAE2-B523-4BC6-B3D5-C5D0D5B9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1EF6D-199A-434A-B4F8-E8E921C8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70BC-4140-491E-9135-835CCF26F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2AF15-FDF7-479D-B826-3B4366BB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5CF3-0439-421A-B48C-42D2A6AD53BD}" type="datetime1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F8994-8671-4847-B4AB-BDBBEF5F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BDFF-A3B5-4B35-A33F-3A3768DD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D5F4-E3C3-4E07-A2B5-C8806E54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922C9-A3EF-4098-ADF6-092EEBF92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61D8B-F553-4859-A19F-D84C0E176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7CCD3-AAD8-4C89-B3DD-F4F2524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7642-DF53-449E-AC8E-32AB60EBCF17}" type="datetime1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77F4E-5ECC-4EEA-AFA8-EE400639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ACB2C-BB00-42FB-88FD-01E337DB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3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1E59D-E5A5-46DD-9B9A-C9FC3FEA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8746F-6668-4688-BE55-6321A06B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1F6E4-1BC7-49D8-B6DE-045E16584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CA7F9-036C-4244-B969-12A046F9A0E3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51A2-8BFE-4992-A430-9C19410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FD921-9FCA-4BE8-8980-6AD5A171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5617"/>
            <a:ext cx="9144000" cy="2155971"/>
          </a:xfrm>
        </p:spPr>
        <p:txBody>
          <a:bodyPr>
            <a:normAutofit/>
          </a:bodyPr>
          <a:lstStyle/>
          <a:p>
            <a:r>
              <a:rPr lang="en-US" sz="11500" b="1" dirty="0">
                <a:latin typeface="Calibri" panose="020F0502020204030204" pitchFamily="34" charset="0"/>
                <a:cs typeface="Calibri" panose="020F0502020204030204" pitchFamily="34" charset="0"/>
              </a:rPr>
              <a:t>CCPS 506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30919"/>
            <a:ext cx="9144000" cy="1202924"/>
          </a:xfrm>
        </p:spPr>
        <p:txBody>
          <a:bodyPr/>
          <a:lstStyle/>
          <a:p>
            <a:r>
              <a:rPr lang="en-US" sz="3600" b="1" dirty="0"/>
              <a:t>Comparative Programming Languages</a:t>
            </a:r>
          </a:p>
          <a:p>
            <a:r>
              <a:rPr lang="en-US" sz="3600" b="1" dirty="0"/>
              <a:t>Fall 2019</a:t>
            </a:r>
            <a:endParaRPr lang="en-US" dirty="0"/>
          </a:p>
        </p:txBody>
      </p:sp>
      <p:pic>
        <p:nvPicPr>
          <p:cNvPr id="4" name="Picture 2" descr="Image result for chang schoo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92" y="5655077"/>
            <a:ext cx="3899133" cy="120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3852" y="6025706"/>
            <a:ext cx="634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Lecture 11: </a:t>
            </a:r>
            <a:r>
              <a:rPr lang="en-US" sz="2400" dirty="0"/>
              <a:t>Traits in Rust, course conclusion</a:t>
            </a:r>
          </a:p>
        </p:txBody>
      </p:sp>
    </p:spTree>
    <p:extLst>
      <p:ext uri="{BB962C8B-B14F-4D97-AF65-F5344CB8AC3E}">
        <p14:creationId xmlns:p14="http://schemas.microsoft.com/office/powerpoint/2010/main" val="1281303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6729B-4DAB-4CE7-8BB4-A6ED71777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3" y="1756252"/>
            <a:ext cx="7839075" cy="494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7B6EB-BB8B-42A0-9115-EB9348B56478}"/>
              </a:ext>
            </a:extLst>
          </p:cNvPr>
          <p:cNvSpPr txBox="1"/>
          <p:nvPr/>
        </p:nvSpPr>
        <p:spPr>
          <a:xfrm>
            <a:off x="5184560" y="2263806"/>
            <a:ext cx="5140172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the name of the parameter is the same as the struct field, we can create the struct as seen here: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2A4C6882-8AF1-4A04-8914-D71ACB0E4324}"/>
              </a:ext>
            </a:extLst>
          </p:cNvPr>
          <p:cNvSpPr/>
          <p:nvPr/>
        </p:nvSpPr>
        <p:spPr>
          <a:xfrm>
            <a:off x="555667" y="1467502"/>
            <a:ext cx="9694417" cy="4551558"/>
          </a:xfrm>
          <a:prstGeom prst="arc">
            <a:avLst>
              <a:gd name="adj1" fmla="val 21421734"/>
              <a:gd name="adj2" fmla="val 5143447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BFDBB2-3E97-4AE2-A6C1-8DC3778CBDDB}"/>
              </a:ext>
            </a:extLst>
          </p:cNvPr>
          <p:cNvSpPr/>
          <p:nvPr/>
        </p:nvSpPr>
        <p:spPr>
          <a:xfrm>
            <a:off x="2228296" y="2059620"/>
            <a:ext cx="1012054" cy="87889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9CCE03-2691-4800-BC19-3D9E67C9DA9C}"/>
              </a:ext>
            </a:extLst>
          </p:cNvPr>
          <p:cNvSpPr/>
          <p:nvPr/>
        </p:nvSpPr>
        <p:spPr>
          <a:xfrm>
            <a:off x="3472648" y="5743852"/>
            <a:ext cx="1481091" cy="506027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990212-B65E-41B6-8CF5-B8543F07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B8C13D-57A5-4242-8214-3BE114FACA0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Structures: </a:t>
            </a:r>
            <a:r>
              <a:rPr lang="en-US" sz="4000" dirty="0">
                <a:latin typeface="+mn-lt"/>
              </a:rPr>
              <a:t>Argument Shorthand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21E556-A715-4E02-8CA1-D3EEFF87343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0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51A787-B1BF-4F51-96BD-4AFAA2CABFE0}"/>
              </a:ext>
            </a:extLst>
          </p:cNvPr>
          <p:cNvSpPr txBox="1"/>
          <p:nvPr/>
        </p:nvSpPr>
        <p:spPr>
          <a:xfrm>
            <a:off x="1741503" y="1585599"/>
            <a:ext cx="87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Things that are generally foreign to imperative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4D3CB-7D3C-4355-91BB-8C559EBC15AA}"/>
              </a:ext>
            </a:extLst>
          </p:cNvPr>
          <p:cNvSpPr txBox="1"/>
          <p:nvPr/>
        </p:nvSpPr>
        <p:spPr>
          <a:xfrm>
            <a:off x="1946428" y="2474983"/>
            <a:ext cx="83346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First class functions and higher order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Functions that return functions or accept them as arguments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First class</a:t>
            </a:r>
            <a:r>
              <a:rPr lang="en-US" sz="2400" dirty="0"/>
              <a:t> functions can appear anywhere in the program that other first class entities (such as numbers) can.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Functions as arguments, return values,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Higher order</a:t>
            </a:r>
            <a:r>
              <a:rPr lang="en-US" sz="2400" dirty="0"/>
              <a:t> functions accept functions as arguments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Of course we’ve seen that some imperative languages also support first class functions (C and Rust)</a:t>
            </a:r>
            <a:r>
              <a:rPr lang="en-US" sz="2400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17DDF-842C-4A2C-985D-2BB6B0D4B083}"/>
              </a:ext>
            </a:extLst>
          </p:cNvPr>
          <p:cNvCxnSpPr/>
          <p:nvPr/>
        </p:nvCxnSpPr>
        <p:spPr>
          <a:xfrm>
            <a:off x="4279037" y="2047264"/>
            <a:ext cx="205961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D3FCC88-4854-4E0E-9175-13E41263BA6D}"/>
              </a:ext>
            </a:extLst>
          </p:cNvPr>
          <p:cNvSpPr txBox="1"/>
          <p:nvPr/>
        </p:nvSpPr>
        <p:spPr>
          <a:xfrm>
            <a:off x="6254182" y="1356543"/>
            <a:ext cx="470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?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B5AC48-CDDE-4F75-B615-6E0972DB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03C814-2062-4D1C-BF5A-AB40EE34441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Functional Programming</a:t>
            </a:r>
            <a:endParaRPr lang="en-US" sz="28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97367C-DB74-48AD-90CF-879A4DA6CDC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5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71024E-8E8F-42F3-883B-8366714FC24B}"/>
              </a:ext>
            </a:extLst>
          </p:cNvPr>
          <p:cNvSpPr/>
          <p:nvPr/>
        </p:nvSpPr>
        <p:spPr>
          <a:xfrm>
            <a:off x="2237173" y="1937526"/>
            <a:ext cx="84249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Imperative:</a:t>
            </a:r>
            <a:r>
              <a:rPr lang="en-US" sz="2800" dirty="0"/>
              <a:t> 		Fortran, C, Rust</a:t>
            </a:r>
          </a:p>
          <a:p>
            <a:r>
              <a:rPr lang="en-CA" sz="2800" b="1" dirty="0"/>
              <a:t>Object-Oriented:</a:t>
            </a:r>
            <a:r>
              <a:rPr lang="en-CA" sz="2800" dirty="0"/>
              <a:t>  	Smalltalk, C++, Java</a:t>
            </a:r>
            <a:endParaRPr lang="en-US" sz="2800" dirty="0"/>
          </a:p>
          <a:p>
            <a:r>
              <a:rPr lang="en-CA" sz="2800" b="1" dirty="0"/>
              <a:t>Functional:</a:t>
            </a:r>
            <a:r>
              <a:rPr lang="en-CA" sz="2800" dirty="0"/>
              <a:t> 		Lisp, Scheme, Clojure, Elixir, Haskell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D08F01-7B88-4FF8-8265-06A7FEF6C381}"/>
              </a:ext>
            </a:extLst>
          </p:cNvPr>
          <p:cNvSpPr/>
          <p:nvPr/>
        </p:nvSpPr>
        <p:spPr>
          <a:xfrm>
            <a:off x="2237173" y="3322521"/>
            <a:ext cx="2396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/>
              <a:t>Concurrent:</a:t>
            </a:r>
            <a:endParaRPr lang="en-C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F431C-E877-49C1-9AD2-129EED1EB050}"/>
              </a:ext>
            </a:extLst>
          </p:cNvPr>
          <p:cNvSpPr/>
          <p:nvPr/>
        </p:nvSpPr>
        <p:spPr>
          <a:xfrm>
            <a:off x="4993502" y="3322521"/>
            <a:ext cx="2614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Erlang, Elixir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AD071-FD4A-4372-8E39-80E5AA751E74}"/>
              </a:ext>
            </a:extLst>
          </p:cNvPr>
          <p:cNvSpPr txBox="1"/>
          <p:nvPr/>
        </p:nvSpPr>
        <p:spPr>
          <a:xfrm>
            <a:off x="2237173" y="3845741"/>
            <a:ext cx="6480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focus on concurrent computing/processing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Technically, and language that provides concurrency mechanisms could be 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Rust, Java, C++,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199D3-B1A2-414B-9F16-FA2389A2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2E4F34-8096-44D1-9F6C-324094C3AC4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Other Paradigms?</a:t>
            </a:r>
            <a:endParaRPr lang="en-US" sz="28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6AAF93-6C8E-48DE-8EF8-588B153B176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BC0C20-7946-4CEE-AB41-A72D6C6505E5}"/>
              </a:ext>
            </a:extLst>
          </p:cNvPr>
          <p:cNvSpPr/>
          <p:nvPr/>
        </p:nvSpPr>
        <p:spPr>
          <a:xfrm>
            <a:off x="6089596" y="3385455"/>
            <a:ext cx="877261" cy="41574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8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8" grpId="0" build="p"/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38C240-5209-402D-BC07-E61EA12094E4}"/>
              </a:ext>
            </a:extLst>
          </p:cNvPr>
          <p:cNvSpPr txBox="1"/>
          <p:nvPr/>
        </p:nvSpPr>
        <p:spPr>
          <a:xfrm>
            <a:off x="2353808" y="2090172"/>
            <a:ext cx="74843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Elixir code runs inside lightweight threads of execution.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Isolated, exchange information via message passing.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uncommon to have hundreds of thousands of processes running </a:t>
            </a:r>
            <a:r>
              <a:rPr lang="en-US" sz="2400" i="1" dirty="0"/>
              <a:t>concurrently</a:t>
            </a:r>
            <a:r>
              <a:rPr lang="en-US" sz="2400" dirty="0"/>
              <a:t> in same VM.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Note: These are NOT operating system processes!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Extremely lightweight in terms of CPU and memory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 process need not be an expensive resource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DF51-AFE8-44EA-B4A3-268D93AC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3166D3-B796-4865-93E8-340C5C71AF8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Recall, of Elixir</a:t>
            </a:r>
            <a:endParaRPr lang="en-US" sz="28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6957E6-CD03-4148-BEF6-26597C75AC5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76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71024E-8E8F-42F3-883B-8366714FC24B}"/>
              </a:ext>
            </a:extLst>
          </p:cNvPr>
          <p:cNvSpPr/>
          <p:nvPr/>
        </p:nvSpPr>
        <p:spPr>
          <a:xfrm>
            <a:off x="2237173" y="1937526"/>
            <a:ext cx="84249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Imperative:</a:t>
            </a:r>
            <a:r>
              <a:rPr lang="en-US" sz="2800" dirty="0"/>
              <a:t> 		Fortran, C, Rust</a:t>
            </a:r>
          </a:p>
          <a:p>
            <a:r>
              <a:rPr lang="en-CA" sz="2800" b="1" dirty="0"/>
              <a:t>Object-Oriented:</a:t>
            </a:r>
            <a:r>
              <a:rPr lang="en-CA" sz="2800" dirty="0"/>
              <a:t>  	Smalltalk, C++, Java</a:t>
            </a:r>
            <a:endParaRPr lang="en-US" sz="2800" dirty="0"/>
          </a:p>
          <a:p>
            <a:r>
              <a:rPr lang="en-CA" sz="2800" b="1" dirty="0"/>
              <a:t>Functional:</a:t>
            </a:r>
            <a:r>
              <a:rPr lang="en-CA" sz="2800" dirty="0"/>
              <a:t> 		Lisp, Scheme, Clojure, Elixir, Haskell</a:t>
            </a:r>
          </a:p>
          <a:p>
            <a:r>
              <a:rPr lang="en-CA" sz="2800" b="1" dirty="0"/>
              <a:t>Concurrent: 	</a:t>
            </a:r>
            <a:r>
              <a:rPr lang="en-CA" sz="2800" dirty="0"/>
              <a:t>Erlang, Elixir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18827F-A5CD-484D-9F52-EF183394F32F}"/>
              </a:ext>
            </a:extLst>
          </p:cNvPr>
          <p:cNvSpPr/>
          <p:nvPr/>
        </p:nvSpPr>
        <p:spPr>
          <a:xfrm>
            <a:off x="2237173" y="3920669"/>
            <a:ext cx="4172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/>
              <a:t>Parallel &amp; Array: 	</a:t>
            </a:r>
            <a:r>
              <a:rPr lang="en-CA" sz="2800" dirty="0"/>
              <a:t>MATLAB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1918E-2A41-4468-B19A-9D0663DA52BD}"/>
              </a:ext>
            </a:extLst>
          </p:cNvPr>
          <p:cNvSpPr txBox="1"/>
          <p:nvPr/>
        </p:nvSpPr>
        <p:spPr>
          <a:xfrm>
            <a:off x="2237173" y="4457821"/>
            <a:ext cx="6480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Focuses on processing vectors and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Fantastic for rapid prototyping of applications that do a lot of linear algebra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Computer vision,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DDCB-8891-4921-BBBE-6CD565E2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F5A1DA-0EB8-475B-AC32-3FC427DDD7A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Other Paradigms?</a:t>
            </a:r>
            <a:endParaRPr lang="en-US" sz="28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6AD86C-2F4E-4FC4-B862-86B64533A3E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0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01D338-679B-45EB-A17E-01B78F32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491961"/>
            <a:ext cx="11952303" cy="6366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603B07-D39C-44E6-825C-31F210301653}"/>
              </a:ext>
            </a:extLst>
          </p:cNvPr>
          <p:cNvSpPr/>
          <p:nvPr/>
        </p:nvSpPr>
        <p:spPr>
          <a:xfrm>
            <a:off x="4208017" y="1576964"/>
            <a:ext cx="53365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/>
              <a:t>Parallel &amp; Array: </a:t>
            </a:r>
            <a:r>
              <a:rPr lang="en-CA" sz="2400" dirty="0"/>
              <a:t>MATLAB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Declare matrices and vectors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algebra functionality built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Performed automatically when operators supplied matrix arguments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Explicit looping is undesirable.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to implement loop as a single operation on a list instead.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A1931-A62C-489E-B4E0-207857FE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530C5-73DA-4FC9-9475-1296F176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9" y="248990"/>
            <a:ext cx="9888707" cy="49137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20CB51-EBFA-46CC-A6BA-44C1DB387A3B}"/>
              </a:ext>
            </a:extLst>
          </p:cNvPr>
          <p:cNvSpPr/>
          <p:nvPr/>
        </p:nvSpPr>
        <p:spPr>
          <a:xfrm>
            <a:off x="4278613" y="4613348"/>
            <a:ext cx="6019483" cy="156966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Better to implement loop as a single operation on a vector instead.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MATLAB is optimized for vector operations.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Loop equivalent is much slower.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67D1D-E2DE-4B12-BAE2-1756802A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71024E-8E8F-42F3-883B-8366714FC24B}"/>
              </a:ext>
            </a:extLst>
          </p:cNvPr>
          <p:cNvSpPr/>
          <p:nvPr/>
        </p:nvSpPr>
        <p:spPr>
          <a:xfrm>
            <a:off x="2237173" y="1937526"/>
            <a:ext cx="84249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Imperative:</a:t>
            </a:r>
            <a:r>
              <a:rPr lang="en-US" sz="2800" dirty="0"/>
              <a:t> 		Fortran, C, Rust</a:t>
            </a:r>
          </a:p>
          <a:p>
            <a:r>
              <a:rPr lang="en-CA" sz="2800" b="1" dirty="0"/>
              <a:t>Object-Oriented:</a:t>
            </a:r>
            <a:r>
              <a:rPr lang="en-CA" sz="2800" dirty="0"/>
              <a:t>  	Smalltalk, C++, Java</a:t>
            </a:r>
            <a:endParaRPr lang="en-US" sz="2800" dirty="0"/>
          </a:p>
          <a:p>
            <a:r>
              <a:rPr lang="en-CA" sz="2800" b="1" dirty="0"/>
              <a:t>Functional:</a:t>
            </a:r>
            <a:r>
              <a:rPr lang="en-CA" sz="2800" dirty="0"/>
              <a:t> 		Lisp, Scheme, Clojure, Elixir, Haskell</a:t>
            </a:r>
          </a:p>
          <a:p>
            <a:r>
              <a:rPr lang="en-CA" sz="2800" b="1" dirty="0"/>
              <a:t>Concurrent: 	</a:t>
            </a:r>
            <a:r>
              <a:rPr lang="en-CA" sz="2800" dirty="0"/>
              <a:t>Erlang, Elixir</a:t>
            </a:r>
          </a:p>
          <a:p>
            <a:r>
              <a:rPr lang="en-CA" sz="2800" b="1" dirty="0"/>
              <a:t>Parallel &amp; Array: 	</a:t>
            </a:r>
            <a:r>
              <a:rPr lang="en-CA" sz="2800" dirty="0"/>
              <a:t>MATLAB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66FAE-2E76-490A-82AE-770B990E8C78}"/>
              </a:ext>
            </a:extLst>
          </p:cNvPr>
          <p:cNvSpPr/>
          <p:nvPr/>
        </p:nvSpPr>
        <p:spPr>
          <a:xfrm>
            <a:off x="2237173" y="4320164"/>
            <a:ext cx="4253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/>
              <a:t>Data Flow: 		</a:t>
            </a:r>
            <a:r>
              <a:rPr lang="en-CA" sz="2800" dirty="0"/>
              <a:t>LabVIEW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DE142-51B6-4189-B31F-CAFA75ACF4FA}"/>
              </a:ext>
            </a:extLst>
          </p:cNvPr>
          <p:cNvSpPr txBox="1"/>
          <p:nvPr/>
        </p:nvSpPr>
        <p:spPr>
          <a:xfrm>
            <a:off x="2237173" y="4857316"/>
            <a:ext cx="5382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Program visually, drag and drop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Good for prototyping user interfaces and their underlying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29E25-3961-4D22-BC5A-9FB5026F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D6F6E6-EEBA-4ACA-8566-2640F667ADC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Other Paradigms?</a:t>
            </a:r>
            <a:endParaRPr lang="en-US" sz="28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0B81BE-BCC2-4D40-A72E-2A236654DEF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13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E8C001-3469-4A85-B507-0C0828E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9" y="1025693"/>
            <a:ext cx="5479412" cy="5684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972059-1E2E-4332-8D74-3C4E4E0A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3" y="1025694"/>
            <a:ext cx="6019152" cy="5684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EAA2C3-0234-40EC-A1E5-785D8B9BBCD9}"/>
              </a:ext>
            </a:extLst>
          </p:cNvPr>
          <p:cNvSpPr/>
          <p:nvPr/>
        </p:nvSpPr>
        <p:spPr>
          <a:xfrm>
            <a:off x="3774009" y="485011"/>
            <a:ext cx="4433073" cy="70788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CA" sz="4000" b="1" dirty="0"/>
              <a:t>Data Flow: </a:t>
            </a:r>
            <a:r>
              <a:rPr lang="en-CA" sz="4000" dirty="0"/>
              <a:t>LabVIEW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E071-AB91-4677-AFC1-58C152AC979D}"/>
              </a:ext>
            </a:extLst>
          </p:cNvPr>
          <p:cNvSpPr txBox="1"/>
          <p:nvPr/>
        </p:nvSpPr>
        <p:spPr>
          <a:xfrm>
            <a:off x="1340528" y="4856086"/>
            <a:ext cx="273432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Forward-facing user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4B4CF-3DE7-4DC2-A177-E3601EABBB1F}"/>
              </a:ext>
            </a:extLst>
          </p:cNvPr>
          <p:cNvSpPr txBox="1"/>
          <p:nvPr/>
        </p:nvSpPr>
        <p:spPr>
          <a:xfrm>
            <a:off x="7537188" y="4856086"/>
            <a:ext cx="273432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Underlying logic 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ABF51-DC92-4715-AD9B-6D1055CF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9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8CF8E-15ED-41D4-9D3C-6316E3EB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6" y="608444"/>
            <a:ext cx="6019152" cy="5684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937C4A-7836-490A-A401-D3C4AA947D3E}"/>
              </a:ext>
            </a:extLst>
          </p:cNvPr>
          <p:cNvSpPr txBox="1"/>
          <p:nvPr/>
        </p:nvSpPr>
        <p:spPr>
          <a:xfrm>
            <a:off x="6951215" y="1316533"/>
            <a:ext cx="44565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 flow modelled as a directed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example, data “flows” from left to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multiply must wait for the result of the division and subtraction.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of those must wait for their respective arguments.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values change, recalculation of result is forced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05E862-C313-467E-82D1-746B3D754158}"/>
              </a:ext>
            </a:extLst>
          </p:cNvPr>
          <p:cNvSpPr/>
          <p:nvPr/>
        </p:nvSpPr>
        <p:spPr>
          <a:xfrm>
            <a:off x="3271467" y="2583403"/>
            <a:ext cx="346229" cy="50602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C7E872-65AF-4748-AF58-CB0A3DABA1CA}"/>
              </a:ext>
            </a:extLst>
          </p:cNvPr>
          <p:cNvSpPr/>
          <p:nvPr/>
        </p:nvSpPr>
        <p:spPr>
          <a:xfrm>
            <a:off x="2721099" y="2330389"/>
            <a:ext cx="346229" cy="506027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224332-31E5-4F0A-BB22-70C5A8C57105}"/>
              </a:ext>
            </a:extLst>
          </p:cNvPr>
          <p:cNvSpPr/>
          <p:nvPr/>
        </p:nvSpPr>
        <p:spPr>
          <a:xfrm>
            <a:off x="2738855" y="2845294"/>
            <a:ext cx="346229" cy="506027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048BF5-6932-47D2-8737-F8924520934B}"/>
              </a:ext>
            </a:extLst>
          </p:cNvPr>
          <p:cNvCxnSpPr/>
          <p:nvPr/>
        </p:nvCxnSpPr>
        <p:spPr>
          <a:xfrm>
            <a:off x="1336182" y="3586579"/>
            <a:ext cx="3462292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CCCC1-9E86-4A97-B986-B5C1AFBC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2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9C8265-85A9-4A7A-A988-D15804979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33" y="103480"/>
            <a:ext cx="9039225" cy="6686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130130-2B39-4614-9359-23484BAA3663}"/>
              </a:ext>
            </a:extLst>
          </p:cNvPr>
          <p:cNvSpPr txBox="1"/>
          <p:nvPr/>
        </p:nvSpPr>
        <p:spPr>
          <a:xfrm>
            <a:off x="6560598" y="5364751"/>
            <a:ext cx="5149049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even implement control structures like loops and selection (case).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43C7F-D52E-4BED-B71C-0BC0124E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E89F14-D85F-4875-968D-4060B359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4255"/>
            <a:ext cx="6892636" cy="3680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8BD96-19CA-4BBB-9DEC-12BEEEA11B3F}"/>
              </a:ext>
            </a:extLst>
          </p:cNvPr>
          <p:cNvSpPr txBox="1"/>
          <p:nvPr/>
        </p:nvSpPr>
        <p:spPr>
          <a:xfrm>
            <a:off x="6022110" y="2355499"/>
            <a:ext cx="4454302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Notice: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Fields are not named.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access them using </a:t>
            </a:r>
            <a:r>
              <a:rPr lang="en-US" sz="2400" i="1" dirty="0"/>
              <a:t>numeric</a:t>
            </a:r>
            <a:r>
              <a:rPr lang="en-US" sz="2400" dirty="0"/>
              <a:t> index, just like a normal tuple.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6CACB-0376-4649-986A-A9CB9D76B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9383" b="19685"/>
          <a:stretch/>
        </p:blipFill>
        <p:spPr>
          <a:xfrm>
            <a:off x="7563595" y="4255584"/>
            <a:ext cx="4628405" cy="26024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FE08B-C3ED-471D-8F2C-019DF349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3FD5A-A19A-4DC0-814C-440806536D1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Tuple Structures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2C2804-576B-451F-A449-7AF995EBF87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62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71024E-8E8F-42F3-883B-8366714FC24B}"/>
              </a:ext>
            </a:extLst>
          </p:cNvPr>
          <p:cNvSpPr/>
          <p:nvPr/>
        </p:nvSpPr>
        <p:spPr>
          <a:xfrm>
            <a:off x="2237173" y="1937526"/>
            <a:ext cx="84249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Imperative:</a:t>
            </a:r>
            <a:r>
              <a:rPr lang="en-US" sz="2800" dirty="0"/>
              <a:t> 		Fortran, C, Rust</a:t>
            </a:r>
          </a:p>
          <a:p>
            <a:r>
              <a:rPr lang="en-CA" sz="2800" b="1" dirty="0"/>
              <a:t>Object-Oriented:</a:t>
            </a:r>
            <a:r>
              <a:rPr lang="en-CA" sz="2800" dirty="0"/>
              <a:t>  	Smalltalk, C++, Java</a:t>
            </a:r>
            <a:endParaRPr lang="en-US" sz="2800" dirty="0"/>
          </a:p>
          <a:p>
            <a:r>
              <a:rPr lang="en-CA" sz="2800" b="1" dirty="0"/>
              <a:t>Functional:</a:t>
            </a:r>
            <a:r>
              <a:rPr lang="en-CA" sz="2800" dirty="0"/>
              <a:t> 		Lisp, Scheme, Clojure, Elixir, Haskell</a:t>
            </a:r>
          </a:p>
          <a:p>
            <a:r>
              <a:rPr lang="en-CA" sz="2800" b="1" dirty="0"/>
              <a:t>Concurrent: 	</a:t>
            </a:r>
            <a:r>
              <a:rPr lang="en-CA" sz="2800" dirty="0"/>
              <a:t>Erlang, Elixir</a:t>
            </a:r>
          </a:p>
          <a:p>
            <a:r>
              <a:rPr lang="en-CA" sz="2800" b="1" dirty="0"/>
              <a:t>Parallel &amp; Array: 	</a:t>
            </a:r>
            <a:r>
              <a:rPr lang="en-CA" sz="2800" dirty="0"/>
              <a:t>MATLAB</a:t>
            </a:r>
          </a:p>
          <a:p>
            <a:r>
              <a:rPr lang="en-CA" sz="2800" b="1" dirty="0"/>
              <a:t>Data Flow: 		</a:t>
            </a:r>
            <a:r>
              <a:rPr lang="en-CA" sz="2800" dirty="0"/>
              <a:t>LabVIEW, spreadsheets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32FF8-FF54-41BC-BB36-9040641B82D1}"/>
              </a:ext>
            </a:extLst>
          </p:cNvPr>
          <p:cNvSpPr txBox="1"/>
          <p:nvPr/>
        </p:nvSpPr>
        <p:spPr>
          <a:xfrm>
            <a:off x="2237173" y="4967109"/>
            <a:ext cx="749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And the list goes 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38465-E60B-4B50-A9F3-263114CB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A0D5D7-0ADA-4A35-AD41-96F7CB1C75F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Other Paradigms?</a:t>
            </a:r>
            <a:endParaRPr lang="en-US" sz="28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AE0393-064A-4EB7-BC62-DCA1EAE2BF0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6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A7B97-947E-4280-A8CB-D204C7B9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64" y="2000250"/>
            <a:ext cx="2838450" cy="485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3CF23-AE67-472E-A205-22E0E6124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0627"/>
          <a:stretch/>
        </p:blipFill>
        <p:spPr>
          <a:xfrm>
            <a:off x="5126678" y="0"/>
            <a:ext cx="274527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07CDE-E8D5-4181-938C-2F51CB7A6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15"/>
          <a:stretch/>
        </p:blipFill>
        <p:spPr>
          <a:xfrm>
            <a:off x="8402539" y="0"/>
            <a:ext cx="2724150" cy="2578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A380C3-E260-4BD5-A09D-A5B5CFA0520D}"/>
              </a:ext>
            </a:extLst>
          </p:cNvPr>
          <p:cNvSpPr txBox="1"/>
          <p:nvPr/>
        </p:nvSpPr>
        <p:spPr>
          <a:xfrm rot="21272177">
            <a:off x="409896" y="537152"/>
            <a:ext cx="4065972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And the list goes 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F28EE-9EF7-4C48-9AF4-7EFDEC6A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8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Image result for c++">
            <a:extLst>
              <a:ext uri="{FF2B5EF4-FFF2-40B4-BE49-F238E27FC236}">
                <a16:creationId xmlns:a16="http://schemas.microsoft.com/office/drawing/2014/main" id="{617A0559-2BF1-4013-955C-600DD884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73" y="429662"/>
            <a:ext cx="1509200" cy="15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Image result for java">
            <a:extLst>
              <a:ext uri="{FF2B5EF4-FFF2-40B4-BE49-F238E27FC236}">
                <a16:creationId xmlns:a16="http://schemas.microsoft.com/office/drawing/2014/main" id="{BEAF5EFB-DA3A-4047-A8E7-962B7C3F8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3" y="586622"/>
            <a:ext cx="1792919" cy="119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77697-C02F-4845-A70B-D8CED0A3C2B7}"/>
              </a:ext>
            </a:extLst>
          </p:cNvPr>
          <p:cNvSpPr txBox="1"/>
          <p:nvPr/>
        </p:nvSpPr>
        <p:spPr>
          <a:xfrm>
            <a:off x="6081205" y="579690"/>
            <a:ext cx="4332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Class-based object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Side effects present</a:t>
            </a:r>
          </a:p>
        </p:txBody>
      </p:sp>
      <p:pic>
        <p:nvPicPr>
          <p:cNvPr id="6" name="Picture 5" descr="Image result for smalltalk language">
            <a:extLst>
              <a:ext uri="{FF2B5EF4-FFF2-40B4-BE49-F238E27FC236}">
                <a16:creationId xmlns:a16="http://schemas.microsoft.com/office/drawing/2014/main" id="{D09F8EF6-E221-464E-A413-9412C724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33" y="2265203"/>
            <a:ext cx="1438180" cy="18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678909-6C01-4CB9-911E-0B56CE6A1D45}"/>
              </a:ext>
            </a:extLst>
          </p:cNvPr>
          <p:cNvSpPr txBox="1"/>
          <p:nvPr/>
        </p:nvSpPr>
        <p:spPr>
          <a:xfrm>
            <a:off x="2450238" y="2572407"/>
            <a:ext cx="3737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Pure object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Everything is an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Perfect encapsulation</a:t>
            </a:r>
          </a:p>
        </p:txBody>
      </p:sp>
      <p:pic>
        <p:nvPicPr>
          <p:cNvPr id="8" name="Picture 7" descr="Image result for elixir lang">
            <a:extLst>
              <a:ext uri="{FF2B5EF4-FFF2-40B4-BE49-F238E27FC236}">
                <a16:creationId xmlns:a16="http://schemas.microsoft.com/office/drawing/2014/main" id="{4910D65D-5265-4C82-8B63-487586A8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8" t="6466" r="31554" b="33143"/>
          <a:stretch/>
        </p:blipFill>
        <p:spPr bwMode="auto">
          <a:xfrm>
            <a:off x="6289558" y="2201663"/>
            <a:ext cx="1407382" cy="170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F1053D-BA74-495B-A449-26E294ECA8BC}"/>
              </a:ext>
            </a:extLst>
          </p:cNvPr>
          <p:cNvSpPr txBox="1"/>
          <p:nvPr/>
        </p:nvSpPr>
        <p:spPr>
          <a:xfrm>
            <a:off x="7798762" y="2316371"/>
            <a:ext cx="3737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Functional, concurrent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Commercial applications in mind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C9BC3-4A08-43F4-A286-886E797A2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44" y="4789787"/>
            <a:ext cx="1936357" cy="13945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3C3DD-A8C3-4EFB-8A6D-8DF51B493282}"/>
              </a:ext>
            </a:extLst>
          </p:cNvPr>
          <p:cNvSpPr txBox="1"/>
          <p:nvPr/>
        </p:nvSpPr>
        <p:spPr>
          <a:xfrm>
            <a:off x="2450238" y="5071549"/>
            <a:ext cx="3737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Pure functional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research-based</a:t>
            </a:r>
          </a:p>
        </p:txBody>
      </p:sp>
      <p:pic>
        <p:nvPicPr>
          <p:cNvPr id="12" name="Picture 2" descr="Image result for rust language">
            <a:extLst>
              <a:ext uri="{FF2B5EF4-FFF2-40B4-BE49-F238E27FC236}">
                <a16:creationId xmlns:a16="http://schemas.microsoft.com/office/drawing/2014/main" id="{56167004-0A3A-48F8-A65A-332E2537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8" y="4616023"/>
            <a:ext cx="1615380" cy="161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5BD994-4959-49E0-B64E-752F60E19257}"/>
              </a:ext>
            </a:extLst>
          </p:cNvPr>
          <p:cNvSpPr txBox="1"/>
          <p:nvPr/>
        </p:nvSpPr>
        <p:spPr>
          <a:xfrm>
            <a:off x="7798762" y="4702217"/>
            <a:ext cx="3737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Imperative with functional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Prioritize memory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F3EA-5F02-40C4-B8E5-4BB3C5C0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 build="p"/>
      <p:bldP spid="11" grpId="0" build="p"/>
      <p:bldP spid="1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inish line">
            <a:extLst>
              <a:ext uri="{FF2B5EF4-FFF2-40B4-BE49-F238E27FC236}">
                <a16:creationId xmlns:a16="http://schemas.microsoft.com/office/drawing/2014/main" id="{15F44911-7A9A-4392-A1AE-AD694743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 b="286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81D01-F6A1-4729-BA84-700016E7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751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fire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D25810-C256-49D2-8320-9C14B43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5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e 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928918-BA92-45B5-9684-75685434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1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02C77D-10FC-4D5C-9BE4-6213D36A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82" y="1814604"/>
            <a:ext cx="4946983" cy="4577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0047D8-7624-4B2B-B61F-539FAAC69F0E}"/>
              </a:ext>
            </a:extLst>
          </p:cNvPr>
          <p:cNvSpPr txBox="1"/>
          <p:nvPr/>
        </p:nvSpPr>
        <p:spPr>
          <a:xfrm>
            <a:off x="6596809" y="2219417"/>
            <a:ext cx="4428242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Notice: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name</a:t>
            </a:r>
            <a:r>
              <a:rPr lang="en-US" sz="2400" dirty="0"/>
              <a:t> is declared as a string slice (&amp;</a:t>
            </a:r>
            <a:r>
              <a:rPr lang="en-US" sz="2400" dirty="0" err="1"/>
              <a:t>str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should be able to initialize it with a literal.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2E1650-48EF-4D76-90F0-EEF9FF265800}"/>
              </a:ext>
            </a:extLst>
          </p:cNvPr>
          <p:cNvCxnSpPr>
            <a:cxnSpLocks/>
          </p:cNvCxnSpPr>
          <p:nvPr/>
        </p:nvCxnSpPr>
        <p:spPr>
          <a:xfrm flipH="1" flipV="1">
            <a:off x="4294817" y="2485748"/>
            <a:ext cx="2473493" cy="33134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DD1683-77AB-464B-B94B-9E8C32AE41B5}"/>
              </a:ext>
            </a:extLst>
          </p:cNvPr>
          <p:cNvCxnSpPr>
            <a:cxnSpLocks/>
          </p:cNvCxnSpPr>
          <p:nvPr/>
        </p:nvCxnSpPr>
        <p:spPr>
          <a:xfrm flipH="1">
            <a:off x="4944862" y="3528292"/>
            <a:ext cx="1823448" cy="124805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6FBC4C4-6ED2-4F05-A6AE-4FAF3AF7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10" b="45123"/>
          <a:stretch/>
        </p:blipFill>
        <p:spPr>
          <a:xfrm>
            <a:off x="5974071" y="4610378"/>
            <a:ext cx="6217930" cy="224762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D87AD4-780C-4D73-B31C-8E226B6AB6FF}"/>
              </a:ext>
            </a:extLst>
          </p:cNvPr>
          <p:cNvSpPr/>
          <p:nvPr/>
        </p:nvSpPr>
        <p:spPr>
          <a:xfrm>
            <a:off x="6786065" y="5868140"/>
            <a:ext cx="4861438" cy="75460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AE5DC-D4DC-44F5-8603-22331DCF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189851-88C3-4508-B889-228AD907E1E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Structures, References,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B3ABD0-9265-49AF-8436-EFE81734D88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93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02C77D-10FC-4D5C-9BE4-6213D36A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6" y="1779032"/>
            <a:ext cx="4946983" cy="4577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CA152-6901-48F6-ABA8-20F49C9D1DBD}"/>
              </a:ext>
            </a:extLst>
          </p:cNvPr>
          <p:cNvSpPr txBox="1"/>
          <p:nvPr/>
        </p:nvSpPr>
        <p:spPr>
          <a:xfrm>
            <a:off x="5202220" y="2210245"/>
            <a:ext cx="5939144" cy="267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Danger: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reference could point to data owned by something else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Similar to the dangling pointer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Struct might still be in scope, while the data referenced has gone out of scope.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can annotate lifetimes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A948E-E41A-4B5B-B4A3-AE523648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2FDC9B-9BA0-4A18-8A45-A12C0C8FBF0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Structures, References,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CC4F6-2435-4B2D-948D-4A89418ACBE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17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DFF316-E363-4DFA-99F8-086A634A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83" y="1827876"/>
            <a:ext cx="6467475" cy="453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E65913-BF71-475A-980B-4FCEA0AA554D}"/>
              </a:ext>
            </a:extLst>
          </p:cNvPr>
          <p:cNvSpPr txBox="1"/>
          <p:nvPr/>
        </p:nvSpPr>
        <p:spPr>
          <a:xfrm>
            <a:off x="5297906" y="2243377"/>
            <a:ext cx="4953740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we’re saying here is that an instance of Person won’t outlive the reference it holds in its name field.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196FF-561B-4546-9309-02EBAA417F6C}"/>
              </a:ext>
            </a:extLst>
          </p:cNvPr>
          <p:cNvSpPr txBox="1"/>
          <p:nvPr/>
        </p:nvSpPr>
        <p:spPr>
          <a:xfrm>
            <a:off x="5297906" y="3937719"/>
            <a:ext cx="3559946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other words, </a:t>
            </a:r>
            <a:r>
              <a:rPr lang="en-US" sz="2400" b="1" dirty="0">
                <a:latin typeface="Source Code Pro"/>
              </a:rPr>
              <a:t>user1</a:t>
            </a:r>
            <a:r>
              <a:rPr lang="en-US" sz="2400" dirty="0"/>
              <a:t> cannot outlive </a:t>
            </a:r>
            <a:r>
              <a:rPr lang="en-US" sz="2400" b="1" dirty="0">
                <a:latin typeface="Source Code Pro"/>
              </a:rPr>
              <a:t>“Tim”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817434-ABB0-481F-99F1-360AA5F9CCC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Structures, References, Lifetimes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D8CFD7-995D-4BDE-B32A-53DC854250F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0857E-5DCF-4199-9B10-9BB18453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5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252482-BF24-4727-881C-B21F5BEBE816}"/>
              </a:ext>
            </a:extLst>
          </p:cNvPr>
          <p:cNvSpPr txBox="1"/>
          <p:nvPr/>
        </p:nvSpPr>
        <p:spPr>
          <a:xfrm>
            <a:off x="1174422" y="2217889"/>
            <a:ext cx="9939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Like functions, methods can accept parameters, return a value, and contain code that is run when called.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053CA-20A7-447A-8DE6-8FF462F37CBE}"/>
              </a:ext>
            </a:extLst>
          </p:cNvPr>
          <p:cNvSpPr txBox="1"/>
          <p:nvPr/>
        </p:nvSpPr>
        <p:spPr>
          <a:xfrm>
            <a:off x="1174422" y="3805350"/>
            <a:ext cx="9939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Unlike functions, methods are defined within the context of a struct (or trait, or </a:t>
            </a:r>
            <a:r>
              <a:rPr lang="en-US" sz="3200" dirty="0" err="1"/>
              <a:t>enum</a:t>
            </a:r>
            <a:r>
              <a:rPr lang="en-US" sz="3200" dirty="0"/>
              <a:t>, as we’ll also see).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FC1CB-0DC4-4010-B42B-913103BF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8DCE8A-5BC3-4AA1-98E1-5180AEE8EC5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Methods VS Functions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D2E3A5-B464-4524-8CAB-112EF6CF216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0A950E-E7FE-4B68-94FA-95A9176B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32" y="402545"/>
            <a:ext cx="7673776" cy="5977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DBD2AF-2189-4686-8192-76B61A5BBF52}"/>
              </a:ext>
            </a:extLst>
          </p:cNvPr>
          <p:cNvSpPr txBox="1"/>
          <p:nvPr/>
        </p:nvSpPr>
        <p:spPr>
          <a:xfrm>
            <a:off x="4279037" y="895774"/>
            <a:ext cx="6986727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Consolas" panose="020B0609020204030204" pitchFamily="49" charset="0"/>
              </a:rPr>
              <a:t>Rect</a:t>
            </a:r>
            <a:r>
              <a:rPr lang="en-US" sz="2400" dirty="0"/>
              <a:t> struct containing two fields, width and 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5C1C5-1463-4766-B26B-B1AB49BF6A40}"/>
              </a:ext>
            </a:extLst>
          </p:cNvPr>
          <p:cNvSpPr txBox="1"/>
          <p:nvPr/>
        </p:nvSpPr>
        <p:spPr>
          <a:xfrm>
            <a:off x="6249881" y="1923017"/>
            <a:ext cx="5015883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Method </a:t>
            </a:r>
            <a:r>
              <a:rPr lang="en-US" sz="2400" b="1" dirty="0">
                <a:latin typeface="Consolas" panose="020B0609020204030204" pitchFamily="49" charset="0"/>
              </a:rPr>
              <a:t>area</a:t>
            </a:r>
            <a:r>
              <a:rPr lang="en-US" sz="2400" dirty="0"/>
              <a:t> </a:t>
            </a:r>
            <a:r>
              <a:rPr lang="en-US" sz="2400" i="1" dirty="0"/>
              <a:t>implemented</a:t>
            </a:r>
            <a:r>
              <a:rPr lang="en-US" sz="2400" dirty="0"/>
              <a:t> for </a:t>
            </a:r>
            <a:r>
              <a:rPr lang="en-US" sz="2400" b="1" dirty="0" err="1">
                <a:latin typeface="Consolas" panose="020B0609020204030204" pitchFamily="49" charset="0"/>
              </a:rPr>
              <a:t>Rect</a:t>
            </a:r>
            <a:r>
              <a:rPr lang="en-US" sz="2400" dirty="0"/>
              <a:t> structs. Use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impl</a:t>
            </a:r>
            <a:r>
              <a:rPr lang="en-US" sz="2400" dirty="0"/>
              <a:t> block.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en-US" sz="2400" dirty="0"/>
              <a:t> refers to the calling struct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en-US" sz="2400" b="1" dirty="0" err="1">
                <a:latin typeface="Consolas" panose="020B0609020204030204" pitchFamily="49" charset="0"/>
              </a:rPr>
              <a:t>.width</a:t>
            </a:r>
            <a:r>
              <a:rPr lang="en-US" sz="2400" dirty="0"/>
              <a:t> and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en-US" sz="2400" b="1" dirty="0" err="1">
                <a:latin typeface="Consolas" panose="020B0609020204030204" pitchFamily="49" charset="0"/>
              </a:rPr>
              <a:t>.height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/>
              <a:t>reference struct fields.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to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/>
              <a:t> in Java.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CCCF8A-5B63-4819-95D0-1CCE36787492}"/>
              </a:ext>
            </a:extLst>
          </p:cNvPr>
          <p:cNvSpPr/>
          <p:nvPr/>
        </p:nvSpPr>
        <p:spPr>
          <a:xfrm>
            <a:off x="4492096" y="5370991"/>
            <a:ext cx="1500328" cy="48827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02AF-4E64-4557-80ED-DE6269A42CB5}"/>
              </a:ext>
            </a:extLst>
          </p:cNvPr>
          <p:cNvSpPr txBox="1"/>
          <p:nvPr/>
        </p:nvSpPr>
        <p:spPr>
          <a:xfrm>
            <a:off x="7661430" y="5014961"/>
            <a:ext cx="3604335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Call area method for r1.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</a:t>
            </a:r>
            <a:r>
              <a:rPr lang="en-US" sz="2400" dirty="0" err="1"/>
              <a:t>args</a:t>
            </a:r>
            <a:r>
              <a:rPr lang="en-US" sz="2400" dirty="0"/>
              <a:t> since we’re just going to reference self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2540A-ED11-4388-A8A1-C34C31F4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 animBg="1"/>
      <p:bldP spid="5" grpId="0" animBg="1"/>
      <p:bldP spid="6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96891-C4BE-4318-A4D7-D4FC88C68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31" y="402545"/>
            <a:ext cx="7673776" cy="5977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0435ED-0628-4F5F-9E9D-1DE954B04D39}"/>
              </a:ext>
            </a:extLst>
          </p:cNvPr>
          <p:cNvSpPr txBox="1"/>
          <p:nvPr/>
        </p:nvSpPr>
        <p:spPr>
          <a:xfrm>
            <a:off x="3988526" y="745722"/>
            <a:ext cx="6949441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 Methods?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Keep behavior specific to a certain struct organized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Simplify arguments through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en-US" sz="2400" dirty="0"/>
              <a:t> keyword.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FBE2EC-8B34-4CA5-B5DA-75D76B0F57A5}"/>
              </a:ext>
            </a:extLst>
          </p:cNvPr>
          <p:cNvSpPr/>
          <p:nvPr/>
        </p:nvSpPr>
        <p:spPr>
          <a:xfrm>
            <a:off x="6048667" y="2284338"/>
            <a:ext cx="4889300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400" b="1" u="sng" dirty="0"/>
              <a:t>Function VS Method: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Strictly speaking, we can have associated </a:t>
            </a:r>
            <a:r>
              <a:rPr lang="en-US" sz="2400" i="1" dirty="0"/>
              <a:t>functions</a:t>
            </a:r>
            <a:r>
              <a:rPr lang="en-US" sz="2400" dirty="0"/>
              <a:t>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difference syntactically is that a function doesn’t use the </a:t>
            </a:r>
            <a:r>
              <a:rPr lang="en-US" sz="2400" b="1" dirty="0">
                <a:latin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self</a:t>
            </a:r>
            <a:r>
              <a:rPr lang="en-US" sz="2400" dirty="0"/>
              <a:t> parameter, while a method does.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BBA39-6296-4687-A4D0-9D3463F3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0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03225-2710-4AEB-BB47-3E13ECD72A25}"/>
              </a:ext>
            </a:extLst>
          </p:cNvPr>
          <p:cNvSpPr txBox="1"/>
          <p:nvPr/>
        </p:nvSpPr>
        <p:spPr>
          <a:xfrm>
            <a:off x="1091954" y="2104007"/>
            <a:ext cx="10129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There’s more to methods, but we’ll leave it here for now until we talk about traits.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499C9-DBC1-4A4C-86C7-0F02019E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09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B530E-6CD8-42A2-9316-0697D53C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42" y="1655698"/>
            <a:ext cx="5524362" cy="5034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DF4EBA-5459-417D-B11E-DC8FA687E981}"/>
              </a:ext>
            </a:extLst>
          </p:cNvPr>
          <p:cNvSpPr txBox="1"/>
          <p:nvPr/>
        </p:nvSpPr>
        <p:spPr>
          <a:xfrm>
            <a:off x="5248137" y="2095130"/>
            <a:ext cx="5282212" cy="267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enum</a:t>
            </a:r>
            <a:r>
              <a:rPr lang="en-US" sz="2400" dirty="0"/>
              <a:t> is used to define a custom type and the range of values it can take.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case, </a:t>
            </a:r>
            <a:r>
              <a:rPr lang="en-US" sz="2400" b="1" dirty="0" err="1">
                <a:latin typeface="Consolas" panose="020B0609020204030204" pitchFamily="49" charset="0"/>
              </a:rPr>
              <a:t>IpType</a:t>
            </a:r>
            <a:r>
              <a:rPr lang="en-US" sz="2400" dirty="0"/>
              <a:t> can take the values of </a:t>
            </a:r>
            <a:r>
              <a:rPr lang="en-US" sz="2400" b="1" dirty="0">
                <a:latin typeface="Consolas" panose="020B0609020204030204" pitchFamily="49" charset="0"/>
              </a:rPr>
              <a:t>V4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V6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our </a:t>
            </a:r>
            <a:r>
              <a:rPr lang="en-US" sz="2400" b="1" dirty="0" err="1">
                <a:latin typeface="Consolas" panose="020B0609020204030204" pitchFamily="49" charset="0"/>
              </a:rPr>
              <a:t>IpAddr</a:t>
            </a:r>
            <a:r>
              <a:rPr lang="en-US" sz="2400" dirty="0"/>
              <a:t> struct, we have a field whose type is </a:t>
            </a:r>
            <a:r>
              <a:rPr lang="en-US" sz="2400" b="1" dirty="0" err="1">
                <a:latin typeface="Consolas" panose="020B0609020204030204" pitchFamily="49" charset="0"/>
              </a:rPr>
              <a:t>IpType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:: to access </a:t>
            </a:r>
            <a:r>
              <a:rPr lang="en-US" sz="2400" b="1" dirty="0" err="1">
                <a:latin typeface="Consolas" panose="020B0609020204030204" pitchFamily="49" charset="0"/>
              </a:rPr>
              <a:t>enum</a:t>
            </a:r>
            <a:r>
              <a:rPr lang="en-US" sz="2400" dirty="0"/>
              <a:t> values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C40865-D6DC-4843-8F20-9A356997F8DA}"/>
              </a:ext>
            </a:extLst>
          </p:cNvPr>
          <p:cNvCxnSpPr/>
          <p:nvPr/>
        </p:nvCxnSpPr>
        <p:spPr>
          <a:xfrm flipH="1" flipV="1">
            <a:off x="2851165" y="2343705"/>
            <a:ext cx="2530136" cy="701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ED6167-B355-477A-8BD5-7FC9939298B0}"/>
              </a:ext>
            </a:extLst>
          </p:cNvPr>
          <p:cNvCxnSpPr>
            <a:cxnSpLocks/>
          </p:cNvCxnSpPr>
          <p:nvPr/>
        </p:nvCxnSpPr>
        <p:spPr>
          <a:xfrm flipH="1" flipV="1">
            <a:off x="3809954" y="3587295"/>
            <a:ext cx="1571347" cy="2041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E07573-99FF-4EC8-BA94-F0C9D64C7EF1}"/>
              </a:ext>
            </a:extLst>
          </p:cNvPr>
          <p:cNvCxnSpPr>
            <a:cxnSpLocks/>
          </p:cNvCxnSpPr>
          <p:nvPr/>
        </p:nvCxnSpPr>
        <p:spPr>
          <a:xfrm flipH="1">
            <a:off x="4288823" y="4519096"/>
            <a:ext cx="1092479" cy="786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206C1-85E6-4C4E-AA3D-DB0521BE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021CE7-7866-4CB2-8760-7A4B8B49061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latin typeface="+mn-lt"/>
              </a:rPr>
              <a:t>Enums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D17DE3-9721-4187-B3BF-802A71E6C75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83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99683-6D49-4B76-9EF0-B8731AD1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326"/>
            <a:ext cx="12192000" cy="16498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92A0B6-6C6B-4B32-AE93-2D7D87D3116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+mn-lt"/>
              </a:rPr>
              <a:t>Course Administration</a:t>
            </a:r>
            <a:endParaRPr lang="en-US" sz="2800" b="1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5F935B-E71F-4A01-93B2-5F4AC320870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75051-B05A-48EB-BEDB-6A4FACC1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56F79-D385-4ADF-A2F0-5665603E76B6}"/>
              </a:ext>
            </a:extLst>
          </p:cNvPr>
          <p:cNvSpPr txBox="1"/>
          <p:nvPr/>
        </p:nvSpPr>
        <p:spPr>
          <a:xfrm>
            <a:off x="2620098" y="3678694"/>
            <a:ext cx="40942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Exam next week (Dec 7):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35% of final grade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 hour duration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9:10 to 12:00 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90% Rust and Haskell, 10% everything else.</a:t>
            </a:r>
          </a:p>
        </p:txBody>
      </p:sp>
      <p:pic>
        <p:nvPicPr>
          <p:cNvPr id="10" name="Picture 2" descr="Image result for finish line sign">
            <a:extLst>
              <a:ext uri="{FF2B5EF4-FFF2-40B4-BE49-F238E27FC236}">
                <a16:creationId xmlns:a16="http://schemas.microsoft.com/office/drawing/2014/main" id="{E9F15E48-7711-4F43-A0BD-EB08A4A5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0" t="10664" r="10150" b="11130"/>
          <a:stretch/>
        </p:blipFill>
        <p:spPr bwMode="auto">
          <a:xfrm>
            <a:off x="6827521" y="3580303"/>
            <a:ext cx="2673532" cy="327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3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3A5AC6-70F0-4919-849A-F3A43DDD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896" y="2138453"/>
            <a:ext cx="6029325" cy="3105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DF4EBA-5459-417D-B11E-DC8FA687E981}"/>
              </a:ext>
            </a:extLst>
          </p:cNvPr>
          <p:cNvSpPr txBox="1"/>
          <p:nvPr/>
        </p:nvSpPr>
        <p:spPr>
          <a:xfrm>
            <a:off x="5927505" y="2405061"/>
            <a:ext cx="4472641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Instead of using a struct…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attach data directly to each </a:t>
            </a:r>
            <a:r>
              <a:rPr lang="en-US" sz="2400" dirty="0" err="1"/>
              <a:t>enum</a:t>
            </a:r>
            <a:r>
              <a:rPr lang="en-US" sz="2400" dirty="0"/>
              <a:t> variant.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Enum</a:t>
            </a:r>
            <a:r>
              <a:rPr lang="en-US" sz="2400" dirty="0"/>
              <a:t> values are tuple structs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C40865-D6DC-4843-8F20-9A356997F8DA}"/>
              </a:ext>
            </a:extLst>
          </p:cNvPr>
          <p:cNvCxnSpPr>
            <a:cxnSpLocks/>
          </p:cNvCxnSpPr>
          <p:nvPr/>
        </p:nvCxnSpPr>
        <p:spPr>
          <a:xfrm flipH="1" flipV="1">
            <a:off x="4129776" y="3005226"/>
            <a:ext cx="1797729" cy="307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E8CC76-57A3-4748-B2A5-452234CF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0DDD67-1A52-4143-A65C-DFC7F882581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More Concisely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E00C5F-E22F-4182-B6AC-E4E9EA64E25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9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zmo robot">
            <a:extLst>
              <a:ext uri="{FF2B5EF4-FFF2-40B4-BE49-F238E27FC236}">
                <a16:creationId xmlns:a16="http://schemas.microsoft.com/office/drawing/2014/main" id="{D7446940-BA51-4E8D-8B99-6802F77B4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4"/>
          <a:stretch/>
        </p:blipFill>
        <p:spPr bwMode="auto">
          <a:xfrm>
            <a:off x="1758950" y="2032986"/>
            <a:ext cx="8672513" cy="482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99310C-1091-4ABD-A997-D8B9E9C94880}"/>
              </a:ext>
            </a:extLst>
          </p:cNvPr>
          <p:cNvSpPr txBox="1"/>
          <p:nvPr/>
        </p:nvSpPr>
        <p:spPr>
          <a:xfrm>
            <a:off x="977947" y="636505"/>
            <a:ext cx="10296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Pattern Matching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6766D-DC01-4E45-B085-B7988042784A}"/>
              </a:ext>
            </a:extLst>
          </p:cNvPr>
          <p:cNvSpPr txBox="1"/>
          <p:nvPr/>
        </p:nvSpPr>
        <p:spPr>
          <a:xfrm>
            <a:off x="7968343" y="2246050"/>
            <a:ext cx="336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(with</a:t>
            </a:r>
            <a:r>
              <a:rPr lang="en-US" sz="4000" b="1" i="1" dirty="0"/>
              <a:t> </a:t>
            </a:r>
            <a:r>
              <a:rPr lang="en-US" sz="4000" b="1" i="1" dirty="0" err="1"/>
              <a:t>Enums</a:t>
            </a:r>
            <a:r>
              <a:rPr lang="en-US" sz="4000" b="1" i="1" dirty="0"/>
              <a:t>!</a:t>
            </a:r>
            <a:r>
              <a:rPr lang="en-US" sz="4000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39F7F-4994-4FEC-A3E4-8D7D8869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8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C43FF2-6531-4ADD-B053-B8C56ED1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60" y="1892101"/>
            <a:ext cx="8362950" cy="421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64B02-9908-4D82-A687-0D631328E116}"/>
              </a:ext>
            </a:extLst>
          </p:cNvPr>
          <p:cNvSpPr txBox="1"/>
          <p:nvPr/>
        </p:nvSpPr>
        <p:spPr>
          <a:xfrm>
            <a:off x="5376819" y="2488528"/>
            <a:ext cx="383183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IpType</a:t>
            </a:r>
            <a:r>
              <a:rPr lang="en-US" sz="2400" dirty="0"/>
              <a:t> </a:t>
            </a:r>
            <a:r>
              <a:rPr lang="en-US" sz="2400" dirty="0" err="1"/>
              <a:t>enum</a:t>
            </a:r>
            <a:r>
              <a:rPr lang="en-US" sz="2400" dirty="0"/>
              <a:t> from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1AB6-7026-49ED-9E23-02C81365EB8D}"/>
              </a:ext>
            </a:extLst>
          </p:cNvPr>
          <p:cNvSpPr txBox="1"/>
          <p:nvPr/>
        </p:nvSpPr>
        <p:spPr>
          <a:xfrm>
            <a:off x="3832509" y="5176714"/>
            <a:ext cx="3831836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Declare two </a:t>
            </a:r>
            <a:r>
              <a:rPr lang="en-US" sz="2400" dirty="0" err="1"/>
              <a:t>IpTypes</a:t>
            </a:r>
            <a:r>
              <a:rPr lang="en-US" sz="2400" dirty="0"/>
              <a:t>, one V4 variant and one V6 variant.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B0C82-8AA2-4793-9569-B04AEF3E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D8EBAE-353C-4CE5-BD6C-5A19827627B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Pattern Matching with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match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EF541-B2F3-4943-A6F0-71A20B420F3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1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C43FF2-6531-4ADD-B053-B8C56ED1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64" y="1892099"/>
            <a:ext cx="8362950" cy="421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95491-4363-4929-8D9D-039B7575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33" y="4957146"/>
            <a:ext cx="1809750" cy="67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3C2B6-1DE3-4293-AC76-69692A439802}"/>
              </a:ext>
            </a:extLst>
          </p:cNvPr>
          <p:cNvSpPr txBox="1"/>
          <p:nvPr/>
        </p:nvSpPr>
        <p:spPr>
          <a:xfrm>
            <a:off x="4270811" y="4975618"/>
            <a:ext cx="6110861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Call a function for printing IP addresses.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</a:t>
            </a:r>
            <a:r>
              <a:rPr lang="en-US" sz="2400" dirty="0"/>
              <a:t> How we print depends on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CB42D-C1F3-4294-A86D-0B2381CC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E06233-E1D4-4AD2-A132-40834064BB9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Pattern Matching with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match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FE7EA4-FFF3-4A70-AD3D-01903AF9B6D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65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D3F4C-DB40-46BA-8BD4-5D6F464E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3443"/>
            <a:ext cx="6678756" cy="3354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F2D438-9779-43FD-8B16-97D07BFF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92" y="1907796"/>
            <a:ext cx="8181975" cy="30289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7102D5-5367-494B-B80A-DDA370D54080}"/>
              </a:ext>
            </a:extLst>
          </p:cNvPr>
          <p:cNvCxnSpPr/>
          <p:nvPr/>
        </p:nvCxnSpPr>
        <p:spPr>
          <a:xfrm flipH="1">
            <a:off x="6699739" y="2187047"/>
            <a:ext cx="74889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1EDA4B-5B89-4CCA-92CB-4D93B9612900}"/>
              </a:ext>
            </a:extLst>
          </p:cNvPr>
          <p:cNvSpPr txBox="1"/>
          <p:nvPr/>
        </p:nvSpPr>
        <p:spPr>
          <a:xfrm>
            <a:off x="7510779" y="1956214"/>
            <a:ext cx="371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/>
                </a:solidFill>
              </a:rPr>
              <a:t>IpType</a:t>
            </a:r>
            <a:r>
              <a:rPr lang="en-US" sz="2400" b="1" dirty="0">
                <a:solidFill>
                  <a:schemeClr val="accent6"/>
                </a:solidFill>
              </a:rPr>
              <a:t> </a:t>
            </a:r>
            <a:r>
              <a:rPr lang="en-US" sz="2400" b="1" dirty="0" err="1">
                <a:solidFill>
                  <a:schemeClr val="accent6"/>
                </a:solidFill>
              </a:rPr>
              <a:t>arg</a:t>
            </a:r>
            <a:r>
              <a:rPr lang="en-US" sz="2400" b="1" dirty="0">
                <a:solidFill>
                  <a:schemeClr val="accent6"/>
                </a:solidFill>
              </a:rPr>
              <a:t>, no return value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09D902-F251-42D8-BDD4-B328330E08FA}"/>
              </a:ext>
            </a:extLst>
          </p:cNvPr>
          <p:cNvSpPr/>
          <p:nvPr/>
        </p:nvSpPr>
        <p:spPr>
          <a:xfrm>
            <a:off x="0" y="3494207"/>
            <a:ext cx="2681056" cy="1183967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451FEF-BD3F-4CE2-93D8-6388F656A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029" y="2605924"/>
            <a:ext cx="1685925" cy="18859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13DA8-312A-4401-9439-92E8F68ACD93}"/>
              </a:ext>
            </a:extLst>
          </p:cNvPr>
          <p:cNvCxnSpPr/>
          <p:nvPr/>
        </p:nvCxnSpPr>
        <p:spPr>
          <a:xfrm flipH="1">
            <a:off x="5583974" y="2761957"/>
            <a:ext cx="74889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72B975-B6AF-4D06-B2CE-9598CB10EE6D}"/>
              </a:ext>
            </a:extLst>
          </p:cNvPr>
          <p:cNvSpPr txBox="1"/>
          <p:nvPr/>
        </p:nvSpPr>
        <p:spPr>
          <a:xfrm>
            <a:off x="6395014" y="2531124"/>
            <a:ext cx="371086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Pattern match input </a:t>
            </a:r>
            <a:r>
              <a:rPr lang="en-US" sz="2400" b="1" dirty="0" err="1">
                <a:solidFill>
                  <a:schemeClr val="accent2"/>
                </a:solidFill>
              </a:rPr>
              <a:t>arg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844D1-96A1-4EF6-8003-9F0465B2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702DD63-4B20-41DF-B7B8-D190788AFB7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Pattern Matching with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match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E79D5D-2C37-40E8-9469-8C53ACE60E0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0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D3F4C-DB40-46BA-8BD4-5D6F464E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3443"/>
            <a:ext cx="6678756" cy="3354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F2D438-9779-43FD-8B16-97D07BFF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90" y="1907798"/>
            <a:ext cx="8181975" cy="302895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451FEF-BD3F-4CE2-93D8-6388F656A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027" y="2605926"/>
            <a:ext cx="1685925" cy="1885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7FCD22-7AF9-494B-9FC3-77F66D2E2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770" y="2991523"/>
            <a:ext cx="5600700" cy="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5AF1C8-0207-473F-ACD6-ABC01167DEFC}"/>
              </a:ext>
            </a:extLst>
          </p:cNvPr>
          <p:cNvSpPr txBox="1"/>
          <p:nvPr/>
        </p:nvSpPr>
        <p:spPr>
          <a:xfrm>
            <a:off x="7220360" y="2369463"/>
            <a:ext cx="36845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</a:rPr>
              <a:t>V4 case. Notice four values for members of V4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CD68A8-0B23-4768-9110-823CB24981AA}"/>
              </a:ext>
            </a:extLst>
          </p:cNvPr>
          <p:cNvSpPr/>
          <p:nvPr/>
        </p:nvSpPr>
        <p:spPr>
          <a:xfrm>
            <a:off x="4546258" y="2937426"/>
            <a:ext cx="2929007" cy="34525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059472-AC3E-489B-B786-BA31784680F0}"/>
              </a:ext>
            </a:extLst>
          </p:cNvPr>
          <p:cNvSpPr/>
          <p:nvPr/>
        </p:nvSpPr>
        <p:spPr>
          <a:xfrm>
            <a:off x="443169" y="3801358"/>
            <a:ext cx="2054836" cy="27349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1C01C1-0B28-4CBD-81DA-6ADCC4A14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892" y="3600224"/>
            <a:ext cx="3390900" cy="60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0AB9CB-7E41-48A5-B70A-E0DC0B92F68E}"/>
              </a:ext>
            </a:extLst>
          </p:cNvPr>
          <p:cNvSpPr txBox="1"/>
          <p:nvPr/>
        </p:nvSpPr>
        <p:spPr>
          <a:xfrm>
            <a:off x="7681861" y="3864055"/>
            <a:ext cx="322300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4"/>
                </a:solidFill>
              </a:rPr>
              <a:t>V6 case. </a:t>
            </a:r>
          </a:p>
          <a:p>
            <a:pPr algn="r"/>
            <a:r>
              <a:rPr lang="en-US" sz="2400" b="1" dirty="0">
                <a:solidFill>
                  <a:schemeClr val="accent4"/>
                </a:solidFill>
              </a:rPr>
              <a:t>Single value for String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5306A2-7D15-49BA-AE0A-53E2FA06D966}"/>
              </a:ext>
            </a:extLst>
          </p:cNvPr>
          <p:cNvCxnSpPr/>
          <p:nvPr/>
        </p:nvCxnSpPr>
        <p:spPr>
          <a:xfrm flipH="1" flipV="1">
            <a:off x="1216241" y="4357603"/>
            <a:ext cx="177553" cy="46984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97AF5A2-ABDE-45F4-83A3-93B7B3864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589" b="51572"/>
          <a:stretch/>
        </p:blipFill>
        <p:spPr>
          <a:xfrm>
            <a:off x="6541755" y="4883108"/>
            <a:ext cx="5650245" cy="198351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9EE472-DDA6-408E-9202-1130E0FA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E1F0BE-134C-4599-B47A-D410A9877A5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Pattern Matching with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match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E61A1-BAA0-4B0E-9693-52B86A6BF15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C02FB63-E1BA-4DF0-97C3-1593A6B10812}"/>
              </a:ext>
            </a:extLst>
          </p:cNvPr>
          <p:cNvSpPr/>
          <p:nvPr/>
        </p:nvSpPr>
        <p:spPr>
          <a:xfrm rot="21284340">
            <a:off x="412859" y="1787429"/>
            <a:ext cx="2510945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Each </a:t>
            </a:r>
            <a:r>
              <a:rPr lang="en-US" sz="2400" b="1" dirty="0">
                <a:solidFill>
                  <a:schemeClr val="accent1"/>
                </a:solidFill>
                <a:latin typeface="Source Code Pro"/>
              </a:rPr>
              <a:t>match</a:t>
            </a:r>
            <a:r>
              <a:rPr lang="en-US" sz="2400" dirty="0"/>
              <a:t> branch can be an entire block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891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8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FF340F-AEDD-4E09-BD79-8492AEE992BE}"/>
              </a:ext>
            </a:extLst>
          </p:cNvPr>
          <p:cNvSpPr/>
          <p:nvPr/>
        </p:nvSpPr>
        <p:spPr>
          <a:xfrm>
            <a:off x="1109280" y="1467502"/>
            <a:ext cx="10069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Like Haskell, match structures must be exhaustive:</a:t>
            </a: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EC132-971B-4EAF-90BF-25340704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9" y="2500450"/>
            <a:ext cx="8268764" cy="360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70E97-C576-473C-A179-2D285F7D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97" y="2180116"/>
            <a:ext cx="7191375" cy="40957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A74C3E-490C-4C1B-841B-7E102A9FD6F0}"/>
              </a:ext>
            </a:extLst>
          </p:cNvPr>
          <p:cNvCxnSpPr/>
          <p:nvPr/>
        </p:nvCxnSpPr>
        <p:spPr>
          <a:xfrm>
            <a:off x="6391922" y="3338004"/>
            <a:ext cx="518456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86ABC-33D3-49CC-9CF7-30EB353C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2A8DF1-BC74-429F-9AC5-8B585A02E5C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Rules: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match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A699FB-890C-423D-AC19-AA573B046F5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FF340F-AEDD-4E09-BD79-8492AEE992BE}"/>
              </a:ext>
            </a:extLst>
          </p:cNvPr>
          <p:cNvSpPr/>
          <p:nvPr/>
        </p:nvSpPr>
        <p:spPr>
          <a:xfrm>
            <a:off x="1109280" y="1467502"/>
            <a:ext cx="10069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Also like Haskell, underscores are wild:</a:t>
            </a:r>
            <a:endParaRPr lang="en-US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4B296-859A-4C0B-93BD-A069A7C2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18" y="2502686"/>
            <a:ext cx="7928176" cy="3473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4E86F-98C9-44D3-AD9D-61A9450A0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54"/>
          <a:stretch/>
        </p:blipFill>
        <p:spPr>
          <a:xfrm>
            <a:off x="6521897" y="2191511"/>
            <a:ext cx="5670104" cy="409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CD62A-87E6-40FC-A89F-8030668A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D38A00-E22D-4137-9833-95964A61E5B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Rules: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match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B90C6F-FBFE-473E-914E-3E25DF78657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8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5B1D5-8DFE-48FA-871B-75A0E752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5183"/>
            <a:ext cx="7572375" cy="3629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7904C-E2A7-484D-898A-8B094C901EA4}"/>
              </a:ext>
            </a:extLst>
          </p:cNvPr>
          <p:cNvSpPr txBox="1"/>
          <p:nvPr/>
        </p:nvSpPr>
        <p:spPr>
          <a:xfrm>
            <a:off x="6717145" y="1837557"/>
            <a:ext cx="4636655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If/else inside a match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 of if/else is an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result in a String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A3-3184-452F-9011-8FAFAC12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467877-862E-4DE2-9EB6-11F3F9C0BA5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Nested Clauses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25D378-5762-4BE6-934C-31F32409D52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2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355273-9B9C-466B-B996-73747DD274AD}"/>
              </a:ext>
            </a:extLst>
          </p:cNvPr>
          <p:cNvSpPr/>
          <p:nvPr/>
        </p:nvSpPr>
        <p:spPr>
          <a:xfrm>
            <a:off x="1061231" y="1819719"/>
            <a:ext cx="10069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Rust defines an </a:t>
            </a:r>
            <a:r>
              <a:rPr lang="en-US" sz="2400" i="1" dirty="0"/>
              <a:t>Option</a:t>
            </a:r>
            <a:r>
              <a:rPr lang="en-US" sz="2400" dirty="0"/>
              <a:t> </a:t>
            </a:r>
            <a:r>
              <a:rPr lang="en-US" sz="2400" dirty="0" err="1"/>
              <a:t>enum</a:t>
            </a:r>
            <a:r>
              <a:rPr lang="en-US" sz="2400" dirty="0"/>
              <a:t>. Used to test if a value is </a:t>
            </a:r>
            <a:r>
              <a:rPr lang="en-US" sz="2400" i="1" dirty="0"/>
              <a:t>something</a:t>
            </a:r>
            <a:r>
              <a:rPr lang="en-US" sz="2400" dirty="0"/>
              <a:t> or </a:t>
            </a:r>
            <a:r>
              <a:rPr lang="en-US" sz="2400" i="1" dirty="0"/>
              <a:t>nothing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2A84E-C382-42CA-98E7-9FDCD4FBEB59}"/>
              </a:ext>
            </a:extLst>
          </p:cNvPr>
          <p:cNvSpPr txBox="1"/>
          <p:nvPr/>
        </p:nvSpPr>
        <p:spPr>
          <a:xfrm>
            <a:off x="3588057" y="2607635"/>
            <a:ext cx="5015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Just like </a:t>
            </a:r>
            <a:r>
              <a:rPr lang="en-US" sz="2400" b="1" dirty="0">
                <a:latin typeface="Consolas" panose="020B0609020204030204" pitchFamily="49" charset="0"/>
              </a:rPr>
              <a:t>Maybe</a:t>
            </a:r>
            <a:r>
              <a:rPr lang="en-US" sz="2400" dirty="0"/>
              <a:t> in Haskell!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123DE-448E-48C6-B625-40EE9EAB85D8}"/>
              </a:ext>
            </a:extLst>
          </p:cNvPr>
          <p:cNvSpPr txBox="1"/>
          <p:nvPr/>
        </p:nvSpPr>
        <p:spPr>
          <a:xfrm>
            <a:off x="2221875" y="3395551"/>
            <a:ext cx="79011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What’s wrong with </a:t>
            </a:r>
            <a:r>
              <a:rPr lang="en-US" sz="2400" b="1" u="sng" dirty="0">
                <a:latin typeface="Consolas" panose="020B0609020204030204" pitchFamily="49" charset="0"/>
              </a:rPr>
              <a:t>NULL</a:t>
            </a:r>
            <a:r>
              <a:rPr lang="en-US" sz="2400" u="sng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easy to accidentally use NULL as a non-NULL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Dereference NULL pointers, use NULL value in computation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May or may not cause run-time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concept of NULL is pervasive. Easy error to make.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87C5-3EFB-4850-A026-91E9C36B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D2DF58-9B84-41F2-A8E4-2377027A096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latin typeface="+mn-lt"/>
              </a:rPr>
              <a:t>Enum</a:t>
            </a:r>
            <a:r>
              <a:rPr lang="en-US" sz="4000" b="1" dirty="0">
                <a:latin typeface="+mn-lt"/>
              </a:rPr>
              <a:t>: </a:t>
            </a:r>
            <a:r>
              <a:rPr lang="en-US" sz="4000" b="1" dirty="0">
                <a:latin typeface="Consolas" panose="020B0609020204030204" pitchFamily="49" charset="0"/>
              </a:rPr>
              <a:t>Option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8FB2A8-ACD6-465F-85AE-5606DE57859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65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AE86C1-9862-4B32-BCBF-832BB868DBD2}"/>
              </a:ext>
            </a:extLst>
          </p:cNvPr>
          <p:cNvSpPr txBox="1"/>
          <p:nvPr/>
        </p:nvSpPr>
        <p:spPr>
          <a:xfrm>
            <a:off x="1242291" y="3881846"/>
            <a:ext cx="9707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No lab this week. </a:t>
            </a:r>
          </a:p>
          <a:p>
            <a:pPr algn="ctr"/>
            <a:r>
              <a:rPr lang="en-US" sz="5400" b="1" dirty="0"/>
              <a:t>Get those assignments in!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AF692-E958-4F6C-B5FE-48B7A4F8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326"/>
            <a:ext cx="12192000" cy="16498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A1ED9CA-01ED-408F-95F7-27CA1516352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+mn-lt"/>
              </a:rPr>
              <a:t>Course Administration</a:t>
            </a:r>
            <a:endParaRPr lang="en-US" sz="2800" b="1" dirty="0"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7384C9-CF50-49D7-8AC0-898FC9517B9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9271AA-6B17-484D-89FB-532377C3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0725F-947D-41B9-BCCF-F090AA15B2D4}"/>
              </a:ext>
            </a:extLst>
          </p:cNvPr>
          <p:cNvSpPr txBox="1"/>
          <p:nvPr/>
        </p:nvSpPr>
        <p:spPr>
          <a:xfrm>
            <a:off x="2663301" y="1707045"/>
            <a:ext cx="7759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NULL is a very useful concept.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problem is its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Default integer value instead of unique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Haskell implements </a:t>
            </a:r>
            <a:r>
              <a:rPr lang="en-US" sz="2400" b="1" dirty="0">
                <a:latin typeface="Consolas" panose="020B0609020204030204" pitchFamily="49" charset="0"/>
              </a:rPr>
              <a:t>Maybe</a:t>
            </a:r>
            <a:r>
              <a:rPr lang="en-US" sz="2400" dirty="0"/>
              <a:t>, Rust implements </a:t>
            </a:r>
            <a:r>
              <a:rPr lang="en-US" sz="2400" b="1" dirty="0">
                <a:latin typeface="Consolas" panose="020B0609020204030204" pitchFamily="49" charset="0"/>
              </a:rPr>
              <a:t>Option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30622-74B1-47AA-9EE0-2B8777D92F9A}"/>
              </a:ext>
            </a:extLst>
          </p:cNvPr>
          <p:cNvSpPr txBox="1"/>
          <p:nvPr/>
        </p:nvSpPr>
        <p:spPr>
          <a:xfrm>
            <a:off x="1838379" y="3568820"/>
            <a:ext cx="3443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Source Code Pro"/>
              </a:rPr>
              <a:t>data</a:t>
            </a:r>
            <a:r>
              <a:rPr lang="en-US" sz="3200" b="1" dirty="0">
                <a:latin typeface="Source Code Pro"/>
              </a:rPr>
              <a:t> Maybe a </a:t>
            </a:r>
          </a:p>
          <a:p>
            <a:r>
              <a:rPr lang="en-US" sz="3200" b="1" dirty="0">
                <a:latin typeface="Source Code Pro"/>
              </a:rPr>
              <a:t>  = Just a </a:t>
            </a:r>
          </a:p>
          <a:p>
            <a:r>
              <a:rPr lang="en-US" sz="3200" b="1" dirty="0">
                <a:latin typeface="Source Code Pro"/>
              </a:rPr>
              <a:t>  </a:t>
            </a:r>
            <a:r>
              <a:rPr lang="en-US" sz="3200" b="1" dirty="0">
                <a:solidFill>
                  <a:schemeClr val="accent1"/>
                </a:solidFill>
                <a:latin typeface="Source Code Pro"/>
              </a:rPr>
              <a:t>|</a:t>
            </a:r>
            <a:r>
              <a:rPr lang="en-US" sz="3200" b="1" dirty="0">
                <a:latin typeface="Source Code Pro"/>
              </a:rPr>
              <a:t> Nothing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DB05A-DB5F-4937-B91F-85DED3F0D3B0}"/>
              </a:ext>
            </a:extLst>
          </p:cNvPr>
          <p:cNvSpPr/>
          <p:nvPr/>
        </p:nvSpPr>
        <p:spPr>
          <a:xfrm>
            <a:off x="5616058" y="3559944"/>
            <a:ext cx="402706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err="1">
                <a:solidFill>
                  <a:srgbClr val="B854D4"/>
                </a:solidFill>
                <a:latin typeface="Source Code Pro"/>
              </a:rPr>
              <a:t>enum</a:t>
            </a:r>
            <a:r>
              <a:rPr lang="fr-FR" sz="3200" b="1" dirty="0">
                <a:solidFill>
                  <a:srgbClr val="6E6B5E"/>
                </a:solidFill>
                <a:latin typeface="Source Code Pro"/>
              </a:rPr>
              <a:t> </a:t>
            </a:r>
            <a:r>
              <a:rPr lang="fr-FR" sz="3200" b="1" dirty="0">
                <a:solidFill>
                  <a:srgbClr val="6684E1"/>
                </a:solidFill>
                <a:latin typeface="Source Code Pro"/>
              </a:rPr>
              <a:t>Option</a:t>
            </a:r>
            <a:r>
              <a:rPr lang="fr-FR" sz="3200" b="1" dirty="0">
                <a:latin typeface="Source Code Pro"/>
              </a:rPr>
              <a:t>&lt;T&gt; { </a:t>
            </a:r>
          </a:p>
          <a:p>
            <a:r>
              <a:rPr lang="fr-FR" sz="3200" b="1" dirty="0">
                <a:solidFill>
                  <a:srgbClr val="6E6B5E"/>
                </a:solidFill>
                <a:latin typeface="Source Code Pro"/>
              </a:rPr>
              <a:t>  </a:t>
            </a:r>
            <a:r>
              <a:rPr lang="fr-FR" sz="3200" b="1" dirty="0" err="1">
                <a:solidFill>
                  <a:srgbClr val="B65611"/>
                </a:solidFill>
                <a:latin typeface="Source Code Pro"/>
              </a:rPr>
              <a:t>Some</a:t>
            </a:r>
            <a:r>
              <a:rPr lang="fr-FR" sz="3200" b="1" dirty="0">
                <a:latin typeface="Source Code Pro"/>
              </a:rPr>
              <a:t>(T), </a:t>
            </a:r>
          </a:p>
          <a:p>
            <a:r>
              <a:rPr lang="fr-FR" sz="3200" b="1" dirty="0">
                <a:solidFill>
                  <a:srgbClr val="6E6B5E"/>
                </a:solidFill>
                <a:latin typeface="Source Code Pro"/>
              </a:rPr>
              <a:t>  </a:t>
            </a:r>
            <a:r>
              <a:rPr lang="fr-FR" sz="3200" b="1" dirty="0">
                <a:solidFill>
                  <a:srgbClr val="B65611"/>
                </a:solidFill>
                <a:latin typeface="Source Code Pro"/>
              </a:rPr>
              <a:t>None</a:t>
            </a:r>
            <a:r>
              <a:rPr lang="fr-FR" sz="3200" b="1" dirty="0">
                <a:latin typeface="Source Code Pro"/>
              </a:rPr>
              <a:t>,</a:t>
            </a:r>
            <a:r>
              <a:rPr lang="fr-FR" sz="3200" b="1" dirty="0">
                <a:solidFill>
                  <a:srgbClr val="6E6B5E"/>
                </a:solidFill>
                <a:latin typeface="Source Code Pro"/>
              </a:rPr>
              <a:t> </a:t>
            </a:r>
          </a:p>
          <a:p>
            <a:r>
              <a:rPr lang="fr-FR" sz="3200" b="1" dirty="0">
                <a:latin typeface="Source Code Pro"/>
              </a:rPr>
              <a:t>}</a:t>
            </a:r>
            <a:endParaRPr lang="en-US" sz="32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2ACB7C-9B00-4057-85D8-1A82E4394DD6}"/>
              </a:ext>
            </a:extLst>
          </p:cNvPr>
          <p:cNvSpPr/>
          <p:nvPr/>
        </p:nvSpPr>
        <p:spPr>
          <a:xfrm>
            <a:off x="4257966" y="3631413"/>
            <a:ext cx="489438" cy="53042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18598-3EF6-42A1-B021-17B7FAFB14DF}"/>
              </a:ext>
            </a:extLst>
          </p:cNvPr>
          <p:cNvSpPr/>
          <p:nvPr/>
        </p:nvSpPr>
        <p:spPr>
          <a:xfrm>
            <a:off x="8140913" y="3550708"/>
            <a:ext cx="744467" cy="64807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47EE3-8B2E-4553-9834-6ACE82A4DA56}"/>
              </a:ext>
            </a:extLst>
          </p:cNvPr>
          <p:cNvSpPr txBox="1"/>
          <p:nvPr/>
        </p:nvSpPr>
        <p:spPr>
          <a:xfrm>
            <a:off x="1303569" y="5677287"/>
            <a:ext cx="3443835" cy="52322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ource Code Pro"/>
              </a:rPr>
              <a:t>a</a:t>
            </a:r>
            <a:r>
              <a:rPr lang="en-US" sz="2800" dirty="0"/>
              <a:t> is a type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9CFFD-564F-43DF-B1BD-D6E8320A5C16}"/>
              </a:ext>
            </a:extLst>
          </p:cNvPr>
          <p:cNvSpPr txBox="1"/>
          <p:nvPr/>
        </p:nvSpPr>
        <p:spPr>
          <a:xfrm>
            <a:off x="6542843" y="5461844"/>
            <a:ext cx="4027064" cy="9541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ource Code Pro"/>
              </a:rPr>
              <a:t>T</a:t>
            </a:r>
            <a:r>
              <a:rPr lang="en-US" sz="2800" dirty="0"/>
              <a:t> is the Rust equivalent, a generic type parameter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99B666-B357-486B-894A-38AEFD1A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EF2A98-D910-42B2-A8A8-13534A22951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Option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136AE0-1E23-4A2A-A34E-227B36CB013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40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413B3-FA9F-49CC-B09A-E28326D15F16}"/>
              </a:ext>
            </a:extLst>
          </p:cNvPr>
          <p:cNvSpPr/>
          <p:nvPr/>
        </p:nvSpPr>
        <p:spPr>
          <a:xfrm>
            <a:off x="1061232" y="1653451"/>
            <a:ext cx="10069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It’s built into Rust, we can just use it</a:t>
            </a: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1F249-ED7A-4C83-8648-159B26B4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90" y="2537837"/>
            <a:ext cx="5507438" cy="3686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3B7383-DB6C-4684-B897-C66448BA2798}"/>
              </a:ext>
            </a:extLst>
          </p:cNvPr>
          <p:cNvSpPr txBox="1"/>
          <p:nvPr/>
        </p:nvSpPr>
        <p:spPr>
          <a:xfrm>
            <a:off x="5821756" y="2853952"/>
            <a:ext cx="5252644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Notice: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using </a:t>
            </a:r>
            <a:r>
              <a:rPr lang="en-US" sz="2400" b="1" dirty="0">
                <a:latin typeface="Source Code Pro"/>
              </a:rPr>
              <a:t>None</a:t>
            </a:r>
            <a:r>
              <a:rPr lang="en-US" sz="2400" dirty="0"/>
              <a:t>, we specify a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can’t infer a type from </a:t>
            </a:r>
            <a:r>
              <a:rPr lang="en-US" sz="2400" b="1" dirty="0">
                <a:latin typeface="Source Code Pro"/>
              </a:rPr>
              <a:t>None</a:t>
            </a:r>
            <a:r>
              <a:rPr lang="en-US" sz="24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B7D9-A08B-44FA-8802-E94A5EF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31944C-BC5A-4D12-B869-21D1845E74F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Option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8B7515-54B6-475F-9DFD-349AF6A8562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C7A8F-B3AC-49CF-AF8A-3DD0CEE7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9" y="299629"/>
            <a:ext cx="4735312" cy="33491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1C70D3-8370-44A2-9EED-AF004533FB04}"/>
              </a:ext>
            </a:extLst>
          </p:cNvPr>
          <p:cNvSpPr/>
          <p:nvPr/>
        </p:nvSpPr>
        <p:spPr>
          <a:xfrm>
            <a:off x="1047563" y="2244139"/>
            <a:ext cx="2547894" cy="95687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403CC-A6E8-4FE4-9B15-A2DCDA1CD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92" b="30151"/>
          <a:stretch/>
        </p:blipFill>
        <p:spPr>
          <a:xfrm>
            <a:off x="5521310" y="331313"/>
            <a:ext cx="6475382" cy="2860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3B95E-D8B3-4DC2-B2F9-289C31A70B74}"/>
              </a:ext>
            </a:extLst>
          </p:cNvPr>
          <p:cNvSpPr txBox="1"/>
          <p:nvPr/>
        </p:nvSpPr>
        <p:spPr>
          <a:xfrm>
            <a:off x="882654" y="3991360"/>
            <a:ext cx="107538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highlights the difference between using </a:t>
            </a:r>
            <a:r>
              <a:rPr lang="en-US" sz="2400" b="1" dirty="0">
                <a:latin typeface="Source Code Pro"/>
              </a:rPr>
              <a:t>NULL</a:t>
            </a:r>
            <a:r>
              <a:rPr lang="en-US" sz="2400" dirty="0"/>
              <a:t> vs </a:t>
            </a:r>
            <a:r>
              <a:rPr lang="en-US" sz="2400" b="1" dirty="0">
                <a:latin typeface="Source Code Pro"/>
              </a:rPr>
              <a:t>Option</a:t>
            </a:r>
            <a:r>
              <a:rPr lang="en-US" sz="2400" dirty="0"/>
              <a:t> or </a:t>
            </a:r>
            <a:r>
              <a:rPr lang="en-US" sz="2400" b="1" dirty="0">
                <a:latin typeface="Source Code Pro"/>
              </a:rPr>
              <a:t>Maybe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can’t implicitly convert </a:t>
            </a:r>
            <a:r>
              <a:rPr lang="en-US" sz="2400" b="1" dirty="0">
                <a:latin typeface="Source Code Pro"/>
              </a:rPr>
              <a:t>Option</a:t>
            </a:r>
            <a:r>
              <a:rPr lang="en-US" sz="2400" dirty="0"/>
              <a:t> for arithmetic or other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we get a compile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</a:t>
            </a:r>
            <a:r>
              <a:rPr lang="en-US" sz="2400" b="1" dirty="0">
                <a:latin typeface="Source Code Pro"/>
              </a:rPr>
              <a:t>NULL</a:t>
            </a:r>
            <a:r>
              <a:rPr lang="en-US" sz="2400" dirty="0"/>
              <a:t>, code compiles perfectly fine because it’s just a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Causes runtime errors that are more dangerous, and trickier to track down.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burden is still on the programmer to identify when </a:t>
            </a:r>
            <a:r>
              <a:rPr lang="en-US" sz="2400" b="1" dirty="0">
                <a:latin typeface="Source Code Pro"/>
              </a:rPr>
              <a:t>Option</a:t>
            </a:r>
            <a:r>
              <a:rPr lang="en-US" sz="2400" dirty="0"/>
              <a:t> should be used.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7381B-D5A0-44C0-83AE-D3853727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9A7E8D-F35B-4171-9F8B-027145E7C643}"/>
              </a:ext>
            </a:extLst>
          </p:cNvPr>
          <p:cNvSpPr txBox="1"/>
          <p:nvPr/>
        </p:nvSpPr>
        <p:spPr>
          <a:xfrm>
            <a:off x="898049" y="1550905"/>
            <a:ext cx="10296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nsolas" panose="020B0609020204030204" pitchFamily="49" charset="0"/>
              </a:rPr>
              <a:t>T </a:t>
            </a:r>
            <a:r>
              <a:rPr lang="en-US" sz="3200" dirty="0"/>
              <a:t>from</a:t>
            </a:r>
            <a:r>
              <a:rPr lang="en-US" sz="3200" b="1" dirty="0">
                <a:latin typeface="Consolas" panose="020B0609020204030204" pitchFamily="49" charset="0"/>
              </a:rPr>
              <a:t> Some(T)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DDAC3-C2E4-4BD7-8D0F-BA670514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90" y="2388186"/>
            <a:ext cx="4600575" cy="398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0F037-FA17-494A-9E51-C83DAAD75739}"/>
              </a:ext>
            </a:extLst>
          </p:cNvPr>
          <p:cNvSpPr txBox="1"/>
          <p:nvPr/>
        </p:nvSpPr>
        <p:spPr>
          <a:xfrm>
            <a:off x="6046395" y="2388186"/>
            <a:ext cx="5432434" cy="304698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similar to Haskell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Extract value x from Some(x)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Decide on some default value for None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case, we say 0. Sensible because we’re just using v1_val in an addition.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we’re treating the match structure as an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like we saw with if/else-if/else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FC1A07-3381-44EC-B025-26CA4FD8493E}"/>
              </a:ext>
            </a:extLst>
          </p:cNvPr>
          <p:cNvCxnSpPr/>
          <p:nvPr/>
        </p:nvCxnSpPr>
        <p:spPr>
          <a:xfrm flipH="1">
            <a:off x="4145873" y="2965142"/>
            <a:ext cx="2042565" cy="13316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E68967-A8B9-4721-AD04-C21BFB478E31}"/>
              </a:ext>
            </a:extLst>
          </p:cNvPr>
          <p:cNvCxnSpPr>
            <a:cxnSpLocks/>
          </p:cNvCxnSpPr>
          <p:nvPr/>
        </p:nvCxnSpPr>
        <p:spPr>
          <a:xfrm flipH="1">
            <a:off x="4145873" y="3344616"/>
            <a:ext cx="2044042" cy="1431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E06CD7-8352-452A-A780-7690B70C216D}"/>
              </a:ext>
            </a:extLst>
          </p:cNvPr>
          <p:cNvCxnSpPr>
            <a:cxnSpLocks/>
          </p:cNvCxnSpPr>
          <p:nvPr/>
        </p:nvCxnSpPr>
        <p:spPr>
          <a:xfrm flipH="1">
            <a:off x="4545367" y="3694685"/>
            <a:ext cx="1643809" cy="18214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B200FC-E2A8-4C2D-8760-546656A7BBBA}"/>
              </a:ext>
            </a:extLst>
          </p:cNvPr>
          <p:cNvSpPr/>
          <p:nvPr/>
        </p:nvSpPr>
        <p:spPr>
          <a:xfrm>
            <a:off x="1606859" y="3694685"/>
            <a:ext cx="1763696" cy="36571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8EF5CEF-3230-4631-8C63-DC0C1AD08D9B}"/>
              </a:ext>
            </a:extLst>
          </p:cNvPr>
          <p:cNvSpPr/>
          <p:nvPr/>
        </p:nvSpPr>
        <p:spPr>
          <a:xfrm>
            <a:off x="1793291" y="4060401"/>
            <a:ext cx="381740" cy="1186302"/>
          </a:xfrm>
          <a:prstGeom prst="leftBrac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41845B-2F1B-44CE-8BCF-1C231ED26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27" b="69237"/>
          <a:stretch/>
        </p:blipFill>
        <p:spPr>
          <a:xfrm>
            <a:off x="6046395" y="5598018"/>
            <a:ext cx="6145605" cy="12599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21DDF-8CA6-49FF-B4F2-A0CCA23F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AB4285-B613-4BD1-955E-87E98C91647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Pattern Matching with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match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1E3FB9-9D01-4EDB-B486-ED1B33BC684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9981F4-9881-4BC7-8D82-8A136B4CA61A}"/>
              </a:ext>
            </a:extLst>
          </p:cNvPr>
          <p:cNvSpPr txBox="1"/>
          <p:nvPr/>
        </p:nvSpPr>
        <p:spPr>
          <a:xfrm rot="21349316">
            <a:off x="205590" y="778547"/>
            <a:ext cx="7651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Generic Types</a:t>
            </a:r>
            <a:endParaRPr lang="en-US" sz="8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75155-1B17-46E3-BAFF-9AA821BB5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44" y="2209800"/>
            <a:ext cx="10334625" cy="4648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75D5A8-DD44-445D-B7C6-0067AAC0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43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74CE9E-BFA9-4EB2-8962-04A976A1E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8"/>
          <a:stretch/>
        </p:blipFill>
        <p:spPr>
          <a:xfrm>
            <a:off x="838200" y="2402011"/>
            <a:ext cx="5703175" cy="2906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E221D-9AEB-4958-B6C5-F254D6F48F2A}"/>
              </a:ext>
            </a:extLst>
          </p:cNvPr>
          <p:cNvSpPr txBox="1"/>
          <p:nvPr/>
        </p:nvSpPr>
        <p:spPr>
          <a:xfrm>
            <a:off x="1882766" y="1596806"/>
            <a:ext cx="852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Consider a function that finds the largest item in an array: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B19E0-5171-45BD-945B-FD668218A235}"/>
              </a:ext>
            </a:extLst>
          </p:cNvPr>
          <p:cNvSpPr txBox="1"/>
          <p:nvPr/>
        </p:nvSpPr>
        <p:spPr>
          <a:xfrm>
            <a:off x="6648635" y="2321412"/>
            <a:ext cx="4705165" cy="30469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is strongly, statically typed.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function will only work for arrays of type i32.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What about:</a:t>
            </a:r>
            <a:r>
              <a:rPr lang="en-US" sz="2400" dirty="0"/>
              <a:t> i8, i16, i64, </a:t>
            </a:r>
            <a:r>
              <a:rPr lang="en-US" sz="2400" dirty="0" err="1"/>
              <a:t>isize</a:t>
            </a:r>
            <a:r>
              <a:rPr lang="en-US" sz="2400" dirty="0"/>
              <a:t>, u8, u16, u32, u64, </a:t>
            </a:r>
            <a:r>
              <a:rPr lang="en-US" sz="2400" dirty="0" err="1"/>
              <a:t>usize</a:t>
            </a:r>
            <a:r>
              <a:rPr lang="en-US" sz="2400" dirty="0"/>
              <a:t>, f32, f64, or even char?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/>
              <a:t>Do we really need a different function for each type?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89BE2-48A4-4DC2-856F-6C885965A4C5}"/>
              </a:ext>
            </a:extLst>
          </p:cNvPr>
          <p:cNvSpPr txBox="1"/>
          <p:nvPr/>
        </p:nvSpPr>
        <p:spPr>
          <a:xfrm>
            <a:off x="1236596" y="5711940"/>
            <a:ext cx="9718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what we know of Rust, you’d be forgiven for thinking that we did.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96DB9-0068-4E05-A494-AFB35D63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4482F4-1D27-423E-94CC-25C9BFCDAB5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Types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0F9AE-8983-4433-907E-F9324C77D44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5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9FB98E-56E4-4C2D-BDAA-31E0CA8E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76" y="2066927"/>
            <a:ext cx="5492506" cy="2724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7473A-78C6-4CBA-A83F-9E385C445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5"/>
          <a:stretch/>
        </p:blipFill>
        <p:spPr>
          <a:xfrm>
            <a:off x="592273" y="2066927"/>
            <a:ext cx="5287849" cy="27241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466170-251B-46B0-9821-8A728B14A285}"/>
              </a:ext>
            </a:extLst>
          </p:cNvPr>
          <p:cNvCxnSpPr>
            <a:cxnSpLocks/>
          </p:cNvCxnSpPr>
          <p:nvPr/>
        </p:nvCxnSpPr>
        <p:spPr>
          <a:xfrm>
            <a:off x="4911143" y="2325953"/>
            <a:ext cx="1216241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75A3E-0A17-4F17-A9EC-6B50D31EC3F5}"/>
              </a:ext>
            </a:extLst>
          </p:cNvPr>
          <p:cNvSpPr txBox="1"/>
          <p:nvPr/>
        </p:nvSpPr>
        <p:spPr>
          <a:xfrm>
            <a:off x="1882766" y="1467502"/>
            <a:ext cx="852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 can be done!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B114D-4BCD-4953-90A9-AB1C588C9843}"/>
              </a:ext>
            </a:extLst>
          </p:cNvPr>
          <p:cNvSpPr txBox="1"/>
          <p:nvPr/>
        </p:nvSpPr>
        <p:spPr>
          <a:xfrm>
            <a:off x="778682" y="5289464"/>
            <a:ext cx="4086281" cy="8309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 is a generic data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not done yet though: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AC026A-77B0-4565-AC43-C6CAD88A9EC5}"/>
              </a:ext>
            </a:extLst>
          </p:cNvPr>
          <p:cNvSpPr/>
          <p:nvPr/>
        </p:nvSpPr>
        <p:spPr>
          <a:xfrm>
            <a:off x="7390520" y="2066927"/>
            <a:ext cx="701336" cy="51805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1BF015-3880-4BA5-8823-FB2B42DF7C0E}"/>
              </a:ext>
            </a:extLst>
          </p:cNvPr>
          <p:cNvSpPr/>
          <p:nvPr/>
        </p:nvSpPr>
        <p:spPr>
          <a:xfrm>
            <a:off x="8773382" y="2066927"/>
            <a:ext cx="701336" cy="51805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1C33232-73B2-4F93-998A-EC922A2AECBA}"/>
              </a:ext>
            </a:extLst>
          </p:cNvPr>
          <p:cNvSpPr/>
          <p:nvPr/>
        </p:nvSpPr>
        <p:spPr>
          <a:xfrm>
            <a:off x="9743249" y="2066927"/>
            <a:ext cx="701336" cy="51805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E4A9AE-D106-4F67-8D83-68504CB4B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734" b="26830"/>
          <a:stretch/>
        </p:blipFill>
        <p:spPr>
          <a:xfrm>
            <a:off x="5125372" y="3861145"/>
            <a:ext cx="7066628" cy="2996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19FFF-AB12-4513-A2EB-DE654635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A6A582-8C52-4229-8575-856710576D3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Types</a:t>
            </a:r>
            <a:endParaRPr lang="en-US" sz="2800" b="1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88F4C9-3334-496D-839F-52B4B6674B4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58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8DA1E-9EAA-4E62-A3E6-A0E6F97C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17" y="392919"/>
            <a:ext cx="9591675" cy="40957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979DEE-BBB6-40B5-B480-7027CAA86414}"/>
              </a:ext>
            </a:extLst>
          </p:cNvPr>
          <p:cNvSpPr/>
          <p:nvPr/>
        </p:nvSpPr>
        <p:spPr>
          <a:xfrm>
            <a:off x="6019060" y="2411940"/>
            <a:ext cx="2902998" cy="55929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A917C1-C83B-46D0-91C8-82D2F46A7721}"/>
              </a:ext>
            </a:extLst>
          </p:cNvPr>
          <p:cNvSpPr/>
          <p:nvPr/>
        </p:nvSpPr>
        <p:spPr>
          <a:xfrm>
            <a:off x="2956309" y="857561"/>
            <a:ext cx="6538673" cy="471350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7A97A-9DE7-4582-99DC-0784E85E30BA}"/>
              </a:ext>
            </a:extLst>
          </p:cNvPr>
          <p:cNvSpPr txBox="1"/>
          <p:nvPr/>
        </p:nvSpPr>
        <p:spPr>
          <a:xfrm>
            <a:off x="1634554" y="4690616"/>
            <a:ext cx="9223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won’t work on all possible types T could take.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doing comparison, T must be a type that can be ordered.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Source Code Pro"/>
              </a:rPr>
              <a:t>std</a:t>
            </a:r>
            <a:r>
              <a:rPr lang="en-US" sz="2400" b="1" dirty="0">
                <a:latin typeface="Source Code Pro"/>
              </a:rPr>
              <a:t>::</a:t>
            </a:r>
            <a:r>
              <a:rPr lang="en-US" sz="2400" b="1" dirty="0" err="1">
                <a:latin typeface="Source Code Pro"/>
              </a:rPr>
              <a:t>cmp</a:t>
            </a:r>
            <a:r>
              <a:rPr lang="en-US" sz="2400" b="1" dirty="0">
                <a:latin typeface="Source Code Pro"/>
              </a:rPr>
              <a:t>::</a:t>
            </a:r>
            <a:r>
              <a:rPr lang="en-US" sz="2400" b="1" dirty="0" err="1">
                <a:latin typeface="Source Code Pro"/>
              </a:rPr>
              <a:t>PartialOrd</a:t>
            </a:r>
            <a:r>
              <a:rPr lang="en-US" sz="2400" dirty="0"/>
              <a:t> is a </a:t>
            </a:r>
            <a:r>
              <a:rPr lang="en-US" sz="2400" b="1" i="1" dirty="0"/>
              <a:t>trait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Recall:</a:t>
            </a:r>
            <a:r>
              <a:rPr lang="en-US" sz="2400" dirty="0"/>
              <a:t> Traits in Rust are directly inspired by type classes in Haskell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05E91-7017-4884-BB23-7B0D5BAB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5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A3347-B619-4052-808C-47D56DEB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36" y="1868333"/>
            <a:ext cx="5934075" cy="425767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4E05EC-BD65-4253-9443-C910321E22BE}"/>
              </a:ext>
            </a:extLst>
          </p:cNvPr>
          <p:cNvSpPr/>
          <p:nvPr/>
        </p:nvSpPr>
        <p:spPr>
          <a:xfrm>
            <a:off x="1139446" y="1823943"/>
            <a:ext cx="2644143" cy="1469671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C3984-2C20-453A-A433-A7A668787DB1}"/>
              </a:ext>
            </a:extLst>
          </p:cNvPr>
          <p:cNvSpPr txBox="1"/>
          <p:nvPr/>
        </p:nvSpPr>
        <p:spPr>
          <a:xfrm>
            <a:off x="3783589" y="2143279"/>
            <a:ext cx="538544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Here, it doesn’t matter what type T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not operating on it in any way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C6A498F-8B7B-42E4-9722-D6E85A9DFB84}"/>
              </a:ext>
            </a:extLst>
          </p:cNvPr>
          <p:cNvSpPr/>
          <p:nvPr/>
        </p:nvSpPr>
        <p:spPr>
          <a:xfrm>
            <a:off x="6771681" y="3997170"/>
            <a:ext cx="346230" cy="1143001"/>
          </a:xfrm>
          <a:prstGeom prst="rightBrace">
            <a:avLst>
              <a:gd name="adj1" fmla="val 29674"/>
              <a:gd name="adj2" fmla="val 24369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DEA11-5D07-47C9-9B78-7FB1AEB7B33A}"/>
              </a:ext>
            </a:extLst>
          </p:cNvPr>
          <p:cNvSpPr txBox="1"/>
          <p:nvPr/>
        </p:nvSpPr>
        <p:spPr>
          <a:xfrm>
            <a:off x="7328622" y="3679216"/>
            <a:ext cx="3522956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Points declared using </a:t>
            </a:r>
            <a:r>
              <a:rPr lang="en-US" sz="2400" dirty="0" err="1"/>
              <a:t>int</a:t>
            </a:r>
            <a:r>
              <a:rPr lang="en-US" sz="2400" dirty="0"/>
              <a:t>, float, and even Strings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E1472-FD0D-4317-ADB4-67BC20B28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5" b="46933"/>
          <a:stretch/>
        </p:blipFill>
        <p:spPr>
          <a:xfrm>
            <a:off x="7302639" y="4684504"/>
            <a:ext cx="4889361" cy="217349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8278C-F581-46EF-AFD9-9D16B9C2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B74C29-0EBF-4170-A096-2A89BF53D27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Types: </a:t>
            </a:r>
            <a:r>
              <a:rPr lang="en-US" sz="4000" dirty="0">
                <a:latin typeface="+mn-lt"/>
              </a:rPr>
              <a:t>Structs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116104-D13E-452A-991A-B7F98CEB9D1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3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4A962-99F8-404D-8984-2F6C3D75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568"/>
            <a:ext cx="4740564" cy="3363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8AFD6-27AD-40D9-9DC7-079494C3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691" y="1867568"/>
            <a:ext cx="5383485" cy="3368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B19B3-F46E-4280-A685-DCD69FD9964B}"/>
              </a:ext>
            </a:extLst>
          </p:cNvPr>
          <p:cNvSpPr txBox="1"/>
          <p:nvPr/>
        </p:nvSpPr>
        <p:spPr>
          <a:xfrm>
            <a:off x="2358501" y="5681710"/>
            <a:ext cx="7474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Type of x and y must match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10FFD-38B0-4151-8CBF-AC0F1476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4B40B8-C469-4ED1-8FD8-44896685A97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However…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20F965-2442-4889-A66E-C173F381E9E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43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ust">
            <a:extLst>
              <a:ext uri="{FF2B5EF4-FFF2-40B4-BE49-F238E27FC236}">
                <a16:creationId xmlns:a16="http://schemas.microsoft.com/office/drawing/2014/main" id="{96894E52-C294-4E6A-8333-E66A9129E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0" b="594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2E5C2-FE6A-474D-8A57-EBD47E8A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5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BEFBB6-CCF7-4BCF-A342-E6D84C0F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03" y="1718754"/>
            <a:ext cx="6219825" cy="461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8FB26-B240-422A-B251-78AA1BBE5985}"/>
              </a:ext>
            </a:extLst>
          </p:cNvPr>
          <p:cNvSpPr txBox="1"/>
          <p:nvPr/>
        </p:nvSpPr>
        <p:spPr>
          <a:xfrm>
            <a:off x="6420760" y="2334828"/>
            <a:ext cx="5217637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Here, we’re moving ownership (no &amp;)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That’s OK, we’re sending a new Point back to 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doesn’t matter what type T is, we’re allowed to create a new Point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477E61-0F62-4141-B166-E2510B448BF8}"/>
              </a:ext>
            </a:extLst>
          </p:cNvPr>
          <p:cNvSpPr/>
          <p:nvPr/>
        </p:nvSpPr>
        <p:spPr>
          <a:xfrm>
            <a:off x="2823096" y="2068855"/>
            <a:ext cx="1065321" cy="461639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F3F835-018A-42DB-BA78-A44F978EA7CF}"/>
              </a:ext>
            </a:extLst>
          </p:cNvPr>
          <p:cNvCxnSpPr/>
          <p:nvPr/>
        </p:nvCxnSpPr>
        <p:spPr>
          <a:xfrm flipH="1">
            <a:off x="5761607" y="2929991"/>
            <a:ext cx="7989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2E1B4DC-8327-468B-BD69-40A97C2BD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61" b="43037"/>
          <a:stretch/>
        </p:blipFill>
        <p:spPr>
          <a:xfrm>
            <a:off x="6420760" y="4584618"/>
            <a:ext cx="5771240" cy="227338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71F5A-B635-48E1-A875-49209DDD0B0F}"/>
              </a:ext>
            </a:extLst>
          </p:cNvPr>
          <p:cNvSpPr/>
          <p:nvPr/>
        </p:nvSpPr>
        <p:spPr>
          <a:xfrm>
            <a:off x="553603" y="1754266"/>
            <a:ext cx="1177541" cy="479395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39CA6-2B6F-44E6-98FB-A48A056F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832C448-D44F-4469-8EF1-0ABCC449C5E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Types: </a:t>
            </a:r>
            <a:r>
              <a:rPr lang="en-US" sz="4000" dirty="0">
                <a:latin typeface="+mn-lt"/>
              </a:rPr>
              <a:t>Struct Methods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12F501-80A7-47E6-9369-819070456AF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9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1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3C362-B62A-4B73-AC83-BCC9AC17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3682"/>
            <a:ext cx="6985690" cy="3487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C1BD60-2549-40EA-874B-A84CDA4854BF}"/>
              </a:ext>
            </a:extLst>
          </p:cNvPr>
          <p:cNvSpPr txBox="1"/>
          <p:nvPr/>
        </p:nvSpPr>
        <p:spPr>
          <a:xfrm>
            <a:off x="4591396" y="1863574"/>
            <a:ext cx="6762404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Here, we implement a </a:t>
            </a:r>
            <a:r>
              <a:rPr lang="en-US" sz="2400" dirty="0" err="1"/>
              <a:t>vec_len</a:t>
            </a:r>
            <a:r>
              <a:rPr lang="en-US" sz="2400" dirty="0"/>
              <a:t> method for Point.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However, it is only implemented when T is f64.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left it generic, we’d get a compile error.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sqrt() and * aren’t defined for all possible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Speaking of sqrt(), that’s weird…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7BE5D0-EB1D-4766-93FC-D24464808187}"/>
              </a:ext>
            </a:extLst>
          </p:cNvPr>
          <p:cNvSpPr/>
          <p:nvPr/>
        </p:nvSpPr>
        <p:spPr>
          <a:xfrm>
            <a:off x="6096001" y="4560256"/>
            <a:ext cx="1129684" cy="4366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C68BD-23F9-4CF0-829D-E8167CB213DE}"/>
              </a:ext>
            </a:extLst>
          </p:cNvPr>
          <p:cNvSpPr txBox="1"/>
          <p:nvPr/>
        </p:nvSpPr>
        <p:spPr>
          <a:xfrm>
            <a:off x="7225685" y="4027380"/>
            <a:ext cx="4128115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calling it as a method, rather than a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sqrt() is defined for types with a specific trait.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Traits coming up.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A291C-7530-442D-8A77-56A75348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883E26-FF83-44D6-95AB-5E8115AE0BC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Types: </a:t>
            </a:r>
            <a:r>
              <a:rPr lang="en-US" sz="4000" dirty="0">
                <a:latin typeface="+mn-lt"/>
              </a:rPr>
              <a:t>Struct Methods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1667B-B907-46EA-B27C-F6666E43661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92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2D0C8-DA73-4D25-81A7-DE20294D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45" y="115410"/>
            <a:ext cx="9094859" cy="6742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B5723-12E9-4D36-9A55-6B7E549C9B7A}"/>
              </a:ext>
            </a:extLst>
          </p:cNvPr>
          <p:cNvSpPr txBox="1"/>
          <p:nvPr/>
        </p:nvSpPr>
        <p:spPr>
          <a:xfrm>
            <a:off x="6106045" y="264815"/>
            <a:ext cx="5370990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 with two values of generic type 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4CEED-8D39-4E24-A53C-460AAAF1A453}"/>
              </a:ext>
            </a:extLst>
          </p:cNvPr>
          <p:cNvCxnSpPr>
            <a:cxnSpLocks/>
          </p:cNvCxnSpPr>
          <p:nvPr/>
        </p:nvCxnSpPr>
        <p:spPr>
          <a:xfrm flipH="1">
            <a:off x="4730007" y="408558"/>
            <a:ext cx="13760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02005D-BA92-40A6-8BFD-AC99E7BDBF21}"/>
              </a:ext>
            </a:extLst>
          </p:cNvPr>
          <p:cNvSpPr txBox="1"/>
          <p:nvPr/>
        </p:nvSpPr>
        <p:spPr>
          <a:xfrm>
            <a:off x="6737842" y="1111190"/>
            <a:ext cx="4739193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Method </a:t>
            </a:r>
            <a:r>
              <a:rPr lang="en-US" sz="2400" b="1" dirty="0" err="1">
                <a:latin typeface="Source Code Pro"/>
              </a:rPr>
              <a:t>vec_len</a:t>
            </a:r>
            <a:r>
              <a:rPr lang="en-US" sz="2400" dirty="0"/>
              <a:t> implemented for Point, but only when T is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f64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EAD80-1EB9-4920-96A8-0BC3E79FEA7A}"/>
              </a:ext>
            </a:extLst>
          </p:cNvPr>
          <p:cNvSpPr txBox="1"/>
          <p:nvPr/>
        </p:nvSpPr>
        <p:spPr>
          <a:xfrm>
            <a:off x="6106045" y="2668135"/>
            <a:ext cx="5370990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Method </a:t>
            </a:r>
            <a:r>
              <a:rPr lang="en-US" sz="2400" b="1" dirty="0" err="1">
                <a:latin typeface="Consolas" panose="020B0609020204030204" pitchFamily="49" charset="0"/>
              </a:rPr>
              <a:t>swap_coords</a:t>
            </a:r>
            <a:r>
              <a:rPr lang="en-US" sz="2400" b="1" dirty="0"/>
              <a:t> </a:t>
            </a:r>
            <a:r>
              <a:rPr lang="en-US" sz="2400" dirty="0"/>
              <a:t>implemented for any type T. Old point is destroyed, new point with swapped </a:t>
            </a:r>
            <a:r>
              <a:rPr lang="en-US" sz="2400" dirty="0" err="1"/>
              <a:t>coords</a:t>
            </a:r>
            <a:r>
              <a:rPr lang="en-US" sz="2400" dirty="0"/>
              <a:t> is returned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85FD5D-44E7-4E4C-A9D6-EE9E67993F5C}"/>
              </a:ext>
            </a:extLst>
          </p:cNvPr>
          <p:cNvSpPr/>
          <p:nvPr/>
        </p:nvSpPr>
        <p:spPr>
          <a:xfrm>
            <a:off x="1012057" y="2583403"/>
            <a:ext cx="798990" cy="488271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E7AD03-0A9B-419E-921C-B475F56E6B8C}"/>
              </a:ext>
            </a:extLst>
          </p:cNvPr>
          <p:cNvSpPr/>
          <p:nvPr/>
        </p:nvSpPr>
        <p:spPr>
          <a:xfrm>
            <a:off x="2354063" y="1065051"/>
            <a:ext cx="1170371" cy="488271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67BE4B-23BD-4C47-A2CF-07D5FF1AD5BE}"/>
              </a:ext>
            </a:extLst>
          </p:cNvPr>
          <p:cNvSpPr/>
          <p:nvPr/>
        </p:nvSpPr>
        <p:spPr>
          <a:xfrm>
            <a:off x="2889688" y="2895602"/>
            <a:ext cx="936591" cy="488271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879AF-3132-40AB-A0B0-80F63FCC1555}"/>
              </a:ext>
            </a:extLst>
          </p:cNvPr>
          <p:cNvSpPr txBox="1"/>
          <p:nvPr/>
        </p:nvSpPr>
        <p:spPr>
          <a:xfrm>
            <a:off x="6222936" y="4492101"/>
            <a:ext cx="5254099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as many methods as we want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can be implemented for specific types, or generic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Whatever the case, operations on the type must be defined.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AD8EF0-3AEA-446E-953A-487E1B50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1D9FB-5F6A-480F-A94E-BE9EC50B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765"/>
            <a:ext cx="5032595" cy="224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9D683-80D0-4E7A-8B91-74FA24CA7629}"/>
              </a:ext>
            </a:extLst>
          </p:cNvPr>
          <p:cNvSpPr txBox="1"/>
          <p:nvPr/>
        </p:nvSpPr>
        <p:spPr>
          <a:xfrm>
            <a:off x="4722091" y="2805986"/>
            <a:ext cx="6631709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Here’s an example with two generic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Code Pro"/>
              </a:rPr>
              <a:t>Ok</a:t>
            </a:r>
            <a:r>
              <a:rPr lang="en-US" sz="2400" dirty="0"/>
              <a:t> can have a different type from </a:t>
            </a:r>
            <a:r>
              <a:rPr lang="en-US" sz="2400" b="1" dirty="0">
                <a:latin typeface="Source Code Pro"/>
              </a:rPr>
              <a:t>Err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Simply add more type variables in the definition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39FC13-F68E-4793-A764-AD146F59AAC1}"/>
              </a:ext>
            </a:extLst>
          </p:cNvPr>
          <p:cNvCxnSpPr>
            <a:cxnSpLocks/>
          </p:cNvCxnSpPr>
          <p:nvPr/>
        </p:nvCxnSpPr>
        <p:spPr>
          <a:xfrm flipH="1" flipV="1">
            <a:off x="3943927" y="2697019"/>
            <a:ext cx="914400" cy="10739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0B1240-AC88-4E49-AE64-1E01506C5C99}"/>
              </a:ext>
            </a:extLst>
          </p:cNvPr>
          <p:cNvSpPr txBox="1"/>
          <p:nvPr/>
        </p:nvSpPr>
        <p:spPr>
          <a:xfrm>
            <a:off x="2465033" y="4642893"/>
            <a:ext cx="7261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These types can’t stay generic forever.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is statically typed – has to know concrete type at compile time if we’re using an instance of Result.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4E01F-6309-4EAA-870B-AFCDAFC9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0E3032-7C77-43F5-99F3-C5AF823840D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Types: </a:t>
            </a:r>
            <a:r>
              <a:rPr lang="en-US" sz="4000" dirty="0" err="1">
                <a:latin typeface="+mn-lt"/>
              </a:rPr>
              <a:t>Enums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4EA0DE-29A9-4A07-B4EE-6A51E81AD99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B9E59-0162-4160-AAD8-416D07CF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1564"/>
            <a:ext cx="6835291" cy="4116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A6955C-DC11-49FD-8590-FA7DC1C81B8C}"/>
              </a:ext>
            </a:extLst>
          </p:cNvPr>
          <p:cNvSpPr txBox="1"/>
          <p:nvPr/>
        </p:nvSpPr>
        <p:spPr>
          <a:xfrm>
            <a:off x="1435335" y="5735760"/>
            <a:ext cx="5362629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Problem? Can Rust infer types?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439B1-C9C9-4CBD-B8C2-DFCEB1A1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80"/>
          <a:stretch/>
        </p:blipFill>
        <p:spPr>
          <a:xfrm>
            <a:off x="5209389" y="1610326"/>
            <a:ext cx="6982612" cy="32289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E578AB-8DAD-4C8C-A8D3-BEB45F0D850F}"/>
              </a:ext>
            </a:extLst>
          </p:cNvPr>
          <p:cNvSpPr/>
          <p:nvPr/>
        </p:nvSpPr>
        <p:spPr>
          <a:xfrm>
            <a:off x="8540319" y="3233690"/>
            <a:ext cx="3417903" cy="28186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4A4A8-2DB3-49B9-ADEF-E33A124274F3}"/>
              </a:ext>
            </a:extLst>
          </p:cNvPr>
          <p:cNvSpPr txBox="1"/>
          <p:nvPr/>
        </p:nvSpPr>
        <p:spPr>
          <a:xfrm>
            <a:off x="7124980" y="4678918"/>
            <a:ext cx="4228820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By providing 5 with Ok, that tells rust the type of 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says nothing about 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2F1F4-A1AB-414F-B190-5CE99536AC5A}"/>
              </a:ext>
            </a:extLst>
          </p:cNvPr>
          <p:cNvCxnSpPr>
            <a:cxnSpLocks/>
          </p:cNvCxnSpPr>
          <p:nvPr/>
        </p:nvCxnSpPr>
        <p:spPr>
          <a:xfrm flipH="1" flipV="1">
            <a:off x="2890982" y="2392218"/>
            <a:ext cx="1653310" cy="20874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EF29D8-7CEE-454B-806F-0A1CB6E2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E52673E-EC3E-4C8E-8EEF-F622BB7A485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Types: </a:t>
            </a:r>
            <a:r>
              <a:rPr lang="en-US" sz="4000" dirty="0" err="1">
                <a:latin typeface="+mn-lt"/>
              </a:rPr>
              <a:t>Enums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D7EDEA-B817-4BCD-AFCF-88DCD04B6D9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2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B9C33-FD68-4B34-9F6D-57B0689E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8" y="1826638"/>
            <a:ext cx="8109838" cy="3711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4EDD3-42F1-4679-9DFC-7E8E8E0FA260}"/>
              </a:ext>
            </a:extLst>
          </p:cNvPr>
          <p:cNvSpPr txBox="1"/>
          <p:nvPr/>
        </p:nvSpPr>
        <p:spPr>
          <a:xfrm>
            <a:off x="5358346" y="2448492"/>
            <a:ext cx="5041799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Now, for each Result variable, we’ve specified the type of T and 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0D42AF-2286-4888-856D-5F8B29C1DD8F}"/>
              </a:ext>
            </a:extLst>
          </p:cNvPr>
          <p:cNvSpPr/>
          <p:nvPr/>
        </p:nvSpPr>
        <p:spPr>
          <a:xfrm>
            <a:off x="4399558" y="4073105"/>
            <a:ext cx="2175029" cy="1065321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2186A-8A5F-4110-82C0-D35AA3C11428}"/>
              </a:ext>
            </a:extLst>
          </p:cNvPr>
          <p:cNvSpPr txBox="1"/>
          <p:nvPr/>
        </p:nvSpPr>
        <p:spPr>
          <a:xfrm>
            <a:off x="594804" y="5837310"/>
            <a:ext cx="10919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But… Why should it matter what type </a:t>
            </a:r>
            <a:r>
              <a:rPr lang="en-US" sz="3200" b="1" dirty="0">
                <a:latin typeface="Consolas" panose="020B0609020204030204" pitchFamily="49" charset="0"/>
              </a:rPr>
              <a:t>E</a:t>
            </a:r>
            <a:r>
              <a:rPr lang="en-US" sz="3200" dirty="0"/>
              <a:t> is, if </a:t>
            </a:r>
            <a:r>
              <a:rPr lang="en-US" sz="3200" b="1" dirty="0">
                <a:latin typeface="Consolas" panose="020B0609020204030204" pitchFamily="49" charset="0"/>
              </a:rPr>
              <a:t>_r1</a:t>
            </a:r>
            <a:r>
              <a:rPr lang="en-US" sz="3200" b="1" dirty="0"/>
              <a:t> </a:t>
            </a:r>
            <a:r>
              <a:rPr lang="en-US" sz="3200" dirty="0"/>
              <a:t>is </a:t>
            </a:r>
            <a:r>
              <a:rPr lang="en-US" sz="3200" b="1" dirty="0">
                <a:latin typeface="Consolas" panose="020B0609020204030204" pitchFamily="49" charset="0"/>
              </a:rPr>
              <a:t>Ok(T)</a:t>
            </a:r>
            <a:r>
              <a:rPr lang="en-US" sz="3200" dirty="0"/>
              <a:t>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27BB3-A81A-4A8A-A5CE-E322E2EB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9B73C4-2629-4B61-BDB1-D6F148BA5B1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Generic Types: </a:t>
            </a:r>
            <a:r>
              <a:rPr lang="en-US" sz="4000" dirty="0" err="1">
                <a:latin typeface="+mn-lt"/>
              </a:rPr>
              <a:t>Enums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71EFE6-C872-424D-BB30-DA3B412B162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98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8983A-07C1-4B32-940E-A5C84D57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03" y="1942962"/>
            <a:ext cx="8471425" cy="4111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8DBEB-9947-43FA-AD11-A590F36C47AE}"/>
              </a:ext>
            </a:extLst>
          </p:cNvPr>
          <p:cNvSpPr txBox="1"/>
          <p:nvPr/>
        </p:nvSpPr>
        <p:spPr>
          <a:xfrm>
            <a:off x="5189404" y="2429106"/>
            <a:ext cx="4499542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</a:t>
            </a:r>
            <a:r>
              <a:rPr lang="en-US" sz="2400" b="1" dirty="0">
                <a:latin typeface="Source Code Pro"/>
              </a:rPr>
              <a:t>_r1 </a:t>
            </a:r>
            <a:r>
              <a:rPr lang="en-US" sz="2400" dirty="0"/>
              <a:t>is mutable, it can take the value of </a:t>
            </a:r>
            <a:r>
              <a:rPr lang="en-US" sz="2400" dirty="0">
                <a:latin typeface="Source Code Pro"/>
              </a:rPr>
              <a:t>Ok(T)</a:t>
            </a:r>
            <a:r>
              <a:rPr lang="en-US" sz="2400" dirty="0"/>
              <a:t> </a:t>
            </a:r>
            <a:r>
              <a:rPr lang="en-US" sz="2400" b="1" i="1" u="sng" dirty="0"/>
              <a:t>or</a:t>
            </a:r>
            <a:r>
              <a:rPr lang="en-US" sz="2400" dirty="0"/>
              <a:t> </a:t>
            </a:r>
            <a:r>
              <a:rPr lang="en-US" sz="2400" dirty="0">
                <a:latin typeface="Source Code Pro"/>
              </a:rPr>
              <a:t>Err(E)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Rust must know the type of each at compile time.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6DE2A2-DA01-4E3B-9CAF-C27BDA00C888}"/>
              </a:ext>
            </a:extLst>
          </p:cNvPr>
          <p:cNvCxnSpPr/>
          <p:nvPr/>
        </p:nvCxnSpPr>
        <p:spPr>
          <a:xfrm>
            <a:off x="1247176" y="5353236"/>
            <a:ext cx="119848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AEF22-DFC8-4ED2-B0CD-64EA0B6E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86118-25A6-4CAC-A985-FED473D617F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572EA4-6A26-47B5-8E3B-5268C467979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50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2F99C-108F-4F9C-83AE-242337505B8F}"/>
              </a:ext>
            </a:extLst>
          </p:cNvPr>
          <p:cNvSpPr txBox="1"/>
          <p:nvPr/>
        </p:nvSpPr>
        <p:spPr>
          <a:xfrm>
            <a:off x="2270426" y="1820283"/>
            <a:ext cx="76511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/>
              <a:t>Traits</a:t>
            </a:r>
            <a:endParaRPr lang="en-US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B29FE-2171-4507-9E35-BD404221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58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2B5662-781A-467B-A398-27E5E44A463F}"/>
              </a:ext>
            </a:extLst>
          </p:cNvPr>
          <p:cNvSpPr txBox="1"/>
          <p:nvPr/>
        </p:nvSpPr>
        <p:spPr>
          <a:xfrm>
            <a:off x="1452199" y="1686757"/>
            <a:ext cx="9383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trait tells the Rust compiler about functionality a particular type has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Inspired by type classes in Haskell, similar to interfaces in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Let’s revisit our </a:t>
            </a:r>
            <a:r>
              <a:rPr lang="en-US" sz="2400" b="1" dirty="0" err="1">
                <a:latin typeface="Source Code Pro"/>
              </a:rPr>
              <a:t>max_val</a:t>
            </a:r>
            <a:r>
              <a:rPr lang="en-US" sz="2400" b="1" dirty="0">
                <a:latin typeface="Source Code Pro"/>
              </a:rPr>
              <a:t> </a:t>
            </a:r>
            <a:r>
              <a:rPr lang="en-US" sz="2400" dirty="0"/>
              <a:t>function: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69A78-6C7C-4CB0-9AA8-057C5066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973" y="3345311"/>
            <a:ext cx="5492506" cy="2724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E64E8-A051-4359-9107-E4BB4264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1" y="3345312"/>
            <a:ext cx="5438775" cy="272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A4591-D493-4DD0-B8F1-BECEF674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317C19-D8A4-4122-BFE1-1108D56EDB1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Traits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545980-16B4-446E-A2F1-D57019461A7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03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5277A-A91B-42A6-996C-377771D0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42" y="976782"/>
            <a:ext cx="5492506" cy="2724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1CB16-5A38-4A60-98FF-6199044B3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18"/>
          <a:stretch/>
        </p:blipFill>
        <p:spPr>
          <a:xfrm>
            <a:off x="1813402" y="3523379"/>
            <a:ext cx="8334375" cy="2549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2CEB1-FAE9-4C82-8B0B-D044A80203E9}"/>
              </a:ext>
            </a:extLst>
          </p:cNvPr>
          <p:cNvSpPr txBox="1"/>
          <p:nvPr/>
        </p:nvSpPr>
        <p:spPr>
          <a:xfrm>
            <a:off x="6529738" y="972448"/>
            <a:ext cx="4687408" cy="267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dirty="0" err="1">
                <a:latin typeface="Source Code Pro"/>
              </a:rPr>
              <a:t>max_val</a:t>
            </a:r>
            <a:r>
              <a:rPr lang="en-US" sz="2400" dirty="0"/>
              <a:t>, we compare two values of type 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behavior isn’t defined for all possible values of 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Comparison is defined for types with the </a:t>
            </a:r>
            <a:r>
              <a:rPr lang="en-US" sz="2400" b="1" dirty="0" err="1">
                <a:latin typeface="Consolas" panose="020B0609020204030204" pitchFamily="49" charset="0"/>
              </a:rPr>
              <a:t>PartialOrd</a:t>
            </a:r>
            <a:r>
              <a:rPr lang="en-US" sz="2400" dirty="0"/>
              <a:t> trait.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like Haskell’s Ord type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91248-5BE1-4D06-87A1-E709F7E0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D5AC4D-7100-4450-BABF-C62B28B2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311400"/>
            <a:ext cx="10515600" cy="2235200"/>
          </a:xfrm>
        </p:spPr>
        <p:txBody>
          <a:bodyPr>
            <a:noAutofit/>
          </a:bodyPr>
          <a:lstStyle/>
          <a:p>
            <a:pPr algn="ctr"/>
            <a:r>
              <a:rPr lang="en-US" sz="199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2723911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2816F1-1E7D-462C-A26E-429B8D3D5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17"/>
          <a:stretch/>
        </p:blipFill>
        <p:spPr>
          <a:xfrm>
            <a:off x="2076019" y="4276540"/>
            <a:ext cx="8334375" cy="2581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0C3AD9-FE60-41E7-88DB-4318554F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31" y="498397"/>
            <a:ext cx="5819775" cy="2771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6EEE6C-2E1D-4981-9DE1-808DBFC5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33" y="498397"/>
            <a:ext cx="5588527" cy="27717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E88D92-F2FD-4F1E-BADB-6F2718B83E31}"/>
              </a:ext>
            </a:extLst>
          </p:cNvPr>
          <p:cNvCxnSpPr/>
          <p:nvPr/>
        </p:nvCxnSpPr>
        <p:spPr>
          <a:xfrm>
            <a:off x="4616387" y="719091"/>
            <a:ext cx="1580225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E43103-C764-479D-B2DE-C26DE87D2623}"/>
              </a:ext>
            </a:extLst>
          </p:cNvPr>
          <p:cNvSpPr txBox="1"/>
          <p:nvPr/>
        </p:nvSpPr>
        <p:spPr>
          <a:xfrm>
            <a:off x="3049159" y="3106706"/>
            <a:ext cx="5946774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Tell Rust we want </a:t>
            </a:r>
            <a:r>
              <a:rPr lang="en-US" sz="2400" dirty="0" err="1"/>
              <a:t>max_val</a:t>
            </a:r>
            <a:r>
              <a:rPr lang="en-US" sz="2400" dirty="0"/>
              <a:t> to accept any type T that implements the </a:t>
            </a:r>
            <a:r>
              <a:rPr lang="en-US" sz="2400" dirty="0" err="1"/>
              <a:t>PartialOrd</a:t>
            </a:r>
            <a:r>
              <a:rPr lang="en-US" sz="2400" dirty="0"/>
              <a:t> trait.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almost there…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8F2B0-73E3-4F02-ADDA-7E4F996A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500AB-3D4F-4BFA-A1F2-A9B2D901A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65" b="38542"/>
          <a:stretch/>
        </p:blipFill>
        <p:spPr>
          <a:xfrm>
            <a:off x="842021" y="550414"/>
            <a:ext cx="10397109" cy="2414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729ED5-66CA-4604-B42C-B6997BAF553D}"/>
              </a:ext>
            </a:extLst>
          </p:cNvPr>
          <p:cNvSpPr txBox="1"/>
          <p:nvPr/>
        </p:nvSpPr>
        <p:spPr>
          <a:xfrm>
            <a:off x="1198487" y="3213716"/>
            <a:ext cx="10626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Roughly speaking: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all types implementing </a:t>
            </a:r>
            <a:r>
              <a:rPr lang="en-US" sz="2400" dirty="0" err="1"/>
              <a:t>PartialOrd</a:t>
            </a:r>
            <a:r>
              <a:rPr lang="en-US" sz="2400" dirty="0"/>
              <a:t> are stored on the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is still potential here for T being a type stored on the heap (i.e. String)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error comes from us trying to (potentially) copy a heap variable.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Recall, of Strings: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42F8B-4418-4941-B2A3-2CB00AF4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40" y="5553307"/>
            <a:ext cx="11443270" cy="760263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AA95D-F49B-4BF8-B2BA-9EDD87FA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1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9C0570-7841-44DB-AB9B-84143EBC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911425"/>
            <a:ext cx="5200650" cy="429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3F55E-F82D-4B07-85ED-1B7B89B5B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9" y="475280"/>
            <a:ext cx="11443270" cy="760263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3ACB6-2CDF-443C-9640-9E53AF51D9F4}"/>
              </a:ext>
            </a:extLst>
          </p:cNvPr>
          <p:cNvSpPr txBox="1"/>
          <p:nvPr/>
        </p:nvSpPr>
        <p:spPr>
          <a:xfrm>
            <a:off x="5762441" y="2379216"/>
            <a:ext cx="5117663" cy="30469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Ownership moved from </a:t>
            </a:r>
            <a:r>
              <a:rPr lang="en-US" sz="2400" b="1" dirty="0">
                <a:latin typeface="Consolas" panose="020B0609020204030204" pitchFamily="49" charset="0"/>
              </a:rPr>
              <a:t>s</a:t>
            </a:r>
            <a:r>
              <a:rPr lang="en-US" sz="2400" dirty="0"/>
              <a:t> to </a:t>
            </a:r>
            <a:r>
              <a:rPr lang="en-US" sz="2400" b="1" dirty="0">
                <a:latin typeface="Consolas" panose="020B0609020204030204" pitchFamily="49" charset="0"/>
              </a:rPr>
              <a:t>word</a:t>
            </a:r>
            <a:r>
              <a:rPr lang="en-US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s</a:t>
            </a:r>
            <a:r>
              <a:rPr lang="en-US" sz="2400" dirty="0"/>
              <a:t> is now invalid!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very different from any other language we’re used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doesn’t happen with primitives because they will simply be copied.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String is not copied! Its ownership is moved!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AC301-0E49-4350-B487-2F40EAE1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1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77E73-C0D7-4BA0-899A-81FE5DC26101}"/>
              </a:ext>
            </a:extLst>
          </p:cNvPr>
          <p:cNvSpPr txBox="1"/>
          <p:nvPr/>
        </p:nvSpPr>
        <p:spPr>
          <a:xfrm>
            <a:off x="1026850" y="1484249"/>
            <a:ext cx="10138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can fix this! We have the technology!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DC012-8FE5-48EB-AF68-21720723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6" y="2256176"/>
            <a:ext cx="4843796" cy="2306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5D672-7C55-4418-8C07-0C72E5A3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67" y="2877613"/>
            <a:ext cx="7798061" cy="3203768"/>
          </a:xfrm>
          <a:prstGeom prst="rect">
            <a:avLst/>
          </a:prstGeom>
          <a:ln w="76200">
            <a:solidFill>
              <a:schemeClr val="accent6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EB398-5739-4980-A81F-0A6F883320FF}"/>
              </a:ext>
            </a:extLst>
          </p:cNvPr>
          <p:cNvSpPr txBox="1"/>
          <p:nvPr/>
        </p:nvSpPr>
        <p:spPr>
          <a:xfrm>
            <a:off x="7363003" y="3745899"/>
            <a:ext cx="4416962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Now, </a:t>
            </a:r>
            <a:r>
              <a:rPr lang="en-US" sz="2400" b="1" dirty="0" err="1">
                <a:latin typeface="Consolas" panose="020B0609020204030204" pitchFamily="49" charset="0"/>
              </a:rPr>
              <a:t>max_val</a:t>
            </a:r>
            <a:r>
              <a:rPr lang="en-US" sz="2400" dirty="0"/>
              <a:t> will work on any type T that implements </a:t>
            </a:r>
            <a:r>
              <a:rPr lang="en-US" sz="2400" b="1" dirty="0">
                <a:latin typeface="Consolas" panose="020B0609020204030204" pitchFamily="49" charset="0"/>
              </a:rPr>
              <a:t>Copy</a:t>
            </a:r>
            <a:r>
              <a:rPr lang="en-US" sz="2400" dirty="0"/>
              <a:t> and </a:t>
            </a:r>
            <a:r>
              <a:rPr lang="en-US" sz="2400" b="1" dirty="0" err="1">
                <a:latin typeface="Consolas" panose="020B0609020204030204" pitchFamily="49" charset="0"/>
              </a:rPr>
              <a:t>PartialOrd</a:t>
            </a:r>
            <a:r>
              <a:rPr lang="en-US" sz="2400" dirty="0"/>
              <a:t> traits.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D8932-240D-4AAF-B9D7-36C494884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19" y="475280"/>
            <a:ext cx="11443270" cy="760263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9F540-C9CE-45C3-A58F-E437A1F0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F9EF1-F961-4DC5-91C3-7F2A6BB3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0" y="302626"/>
            <a:ext cx="7267575" cy="6181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EDC95-108E-4CFE-B04A-66821970E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45"/>
          <a:stretch/>
        </p:blipFill>
        <p:spPr>
          <a:xfrm>
            <a:off x="6678367" y="1398000"/>
            <a:ext cx="5513634" cy="39909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8D5FA-8DAF-4707-8DAF-C6A1CF11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6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A3924-F0B0-4FC6-B186-8893DCAE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2" y="332790"/>
            <a:ext cx="7008356" cy="4308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921A2-DBF6-4969-8557-A84914B21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36"/>
          <a:stretch/>
        </p:blipFill>
        <p:spPr>
          <a:xfrm>
            <a:off x="6801174" y="491385"/>
            <a:ext cx="5381048" cy="399097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16E880-81DD-456A-8827-DE198AD0BE48}"/>
              </a:ext>
            </a:extLst>
          </p:cNvPr>
          <p:cNvSpPr/>
          <p:nvPr/>
        </p:nvSpPr>
        <p:spPr>
          <a:xfrm>
            <a:off x="790112" y="2101948"/>
            <a:ext cx="5406501" cy="42612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52AFB-AFC4-47DC-B124-1CC06F229AE2}"/>
              </a:ext>
            </a:extLst>
          </p:cNvPr>
          <p:cNvSpPr txBox="1"/>
          <p:nvPr/>
        </p:nvSpPr>
        <p:spPr>
          <a:xfrm>
            <a:off x="6171160" y="1737959"/>
            <a:ext cx="514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F4E02-4B50-46FA-B125-3DD0CBAAF476}"/>
              </a:ext>
            </a:extLst>
          </p:cNvPr>
          <p:cNvSpPr txBox="1"/>
          <p:nvPr/>
        </p:nvSpPr>
        <p:spPr>
          <a:xfrm>
            <a:off x="1278384" y="4901693"/>
            <a:ext cx="983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Interesting, I thought Copy wasn’t implemented for String?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Except, these are not </a:t>
            </a:r>
            <a:r>
              <a:rPr lang="en-US" sz="2400" b="1" dirty="0">
                <a:solidFill>
                  <a:schemeClr val="accent1"/>
                </a:solidFill>
              </a:rPr>
              <a:t>Strings</a:t>
            </a:r>
            <a:r>
              <a:rPr lang="en-US" sz="2400" dirty="0"/>
              <a:t>. They’re literals, which means they’re </a:t>
            </a:r>
            <a:r>
              <a:rPr lang="en-US" sz="2400" b="1" dirty="0"/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str</a:t>
            </a:r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Copy</a:t>
            </a:r>
            <a:r>
              <a:rPr lang="en-US" sz="2400" dirty="0"/>
              <a:t> and </a:t>
            </a:r>
            <a:r>
              <a:rPr lang="en-US" sz="2400" b="1" dirty="0" err="1">
                <a:latin typeface="Consolas" panose="020B0609020204030204" pitchFamily="49" charset="0"/>
              </a:rPr>
              <a:t>PartialOrd</a:t>
            </a:r>
            <a:r>
              <a:rPr lang="en-US" sz="2400" dirty="0"/>
              <a:t> </a:t>
            </a:r>
            <a:r>
              <a:rPr lang="en-US" sz="2400" b="1" i="1" dirty="0"/>
              <a:t>are</a:t>
            </a:r>
            <a:r>
              <a:rPr lang="en-US" sz="2400" dirty="0"/>
              <a:t> implemented for </a:t>
            </a:r>
            <a:r>
              <a:rPr lang="en-US" sz="2400" b="1" dirty="0"/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str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FCF52-853B-420E-BE7C-5F1F993E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F2FF1B-DAC3-4A9F-B6D7-4D8D852B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03" y="382480"/>
            <a:ext cx="7705725" cy="396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CB2A57-185A-4D61-91AB-083D55D19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569" y="2658630"/>
            <a:ext cx="8334375" cy="3990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EC5DE-F2AB-4773-9010-3A9E0CBC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A7E2D-5DEA-4549-97A2-816F88D8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439" y="1806575"/>
            <a:ext cx="6248400" cy="491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641660-347E-4403-98E6-C607AE775508}"/>
              </a:ext>
            </a:extLst>
          </p:cNvPr>
          <p:cNvSpPr txBox="1"/>
          <p:nvPr/>
        </p:nvSpPr>
        <p:spPr>
          <a:xfrm>
            <a:off x="5541818" y="3848526"/>
            <a:ext cx="4560251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Clunky. Let’s create a method we can call that will print our Points.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399453-AAC9-46FD-A48D-D3831EABC8C0}"/>
              </a:ext>
            </a:extLst>
          </p:cNvPr>
          <p:cNvSpPr/>
          <p:nvPr/>
        </p:nvSpPr>
        <p:spPr>
          <a:xfrm>
            <a:off x="2232418" y="5229473"/>
            <a:ext cx="5098722" cy="44388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F6DF0C-291A-4EA0-AA31-270CD58B112C}"/>
              </a:ext>
            </a:extLst>
          </p:cNvPr>
          <p:cNvSpPr/>
          <p:nvPr/>
        </p:nvSpPr>
        <p:spPr>
          <a:xfrm>
            <a:off x="2232418" y="5843229"/>
            <a:ext cx="5098722" cy="44388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71F3E9-EB9B-4CB8-8381-2CC01CF7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1CD946-1196-4A07-BD30-07374E6194B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Traits and Methods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105061-2AD6-45B2-AF1F-8F109CCF74E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2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855EC-D6BA-413F-819A-35CA006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8" y="0"/>
            <a:ext cx="747444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667C6-41FC-4865-9BAE-F1B5D91F2F6D}"/>
              </a:ext>
            </a:extLst>
          </p:cNvPr>
          <p:cNvSpPr txBox="1"/>
          <p:nvPr/>
        </p:nvSpPr>
        <p:spPr>
          <a:xfrm>
            <a:off x="7102136" y="1709795"/>
            <a:ext cx="4660777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Makes sense right? Except…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assuming that Rust knows how to print every type 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Turns out this isn’t the case.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8955A-BB2F-4624-812C-8D1766D7FB13}"/>
              </a:ext>
            </a:extLst>
          </p:cNvPr>
          <p:cNvSpPr/>
          <p:nvPr/>
        </p:nvSpPr>
        <p:spPr>
          <a:xfrm>
            <a:off x="461638" y="2494625"/>
            <a:ext cx="6640498" cy="188206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D2776-4F35-4579-91B7-814B2E760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80"/>
          <a:stretch/>
        </p:blipFill>
        <p:spPr>
          <a:xfrm>
            <a:off x="4638213" y="3621859"/>
            <a:ext cx="7124700" cy="32494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EC14C2-EDA4-4E39-9B6B-AA192E8FF4BF}"/>
              </a:ext>
            </a:extLst>
          </p:cNvPr>
          <p:cNvSpPr/>
          <p:nvPr/>
        </p:nvSpPr>
        <p:spPr>
          <a:xfrm>
            <a:off x="8984202" y="3875720"/>
            <a:ext cx="2536610" cy="37668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CCEAD-A09C-4C00-A1F1-A41F0DDD7F3F}"/>
              </a:ext>
            </a:extLst>
          </p:cNvPr>
          <p:cNvSpPr txBox="1"/>
          <p:nvPr/>
        </p:nvSpPr>
        <p:spPr>
          <a:xfrm>
            <a:off x="6747029" y="4254987"/>
            <a:ext cx="513129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to worry! </a:t>
            </a:r>
            <a:r>
              <a:rPr lang="en-US" sz="2800" b="1" dirty="0">
                <a:latin typeface="Source Code Pro"/>
              </a:rPr>
              <a:t>Display</a:t>
            </a:r>
            <a:r>
              <a:rPr lang="en-US" sz="2800" dirty="0"/>
              <a:t> is a trait. We know how to use traits.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3C007-CC49-4531-8E56-221A1FB5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0FADF-B3E9-4C90-93C2-B59F6DB2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3" y="0"/>
            <a:ext cx="633531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A5613-C5D7-41A8-A728-8DB0FC4339C6}"/>
              </a:ext>
            </a:extLst>
          </p:cNvPr>
          <p:cNvSpPr txBox="1"/>
          <p:nvPr/>
        </p:nvSpPr>
        <p:spPr>
          <a:xfrm>
            <a:off x="6081206" y="230819"/>
            <a:ext cx="5060272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First time seeing: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to a “using namespace” statement in C++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FC3B01-9720-4D11-9225-7CE6E5979ADF}"/>
              </a:ext>
            </a:extLst>
          </p:cNvPr>
          <p:cNvCxnSpPr/>
          <p:nvPr/>
        </p:nvCxnSpPr>
        <p:spPr>
          <a:xfrm flipH="1" flipV="1">
            <a:off x="3506680" y="230819"/>
            <a:ext cx="2574526" cy="195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ADDE73B-7893-4EF6-A952-A174471AA5DD}"/>
              </a:ext>
            </a:extLst>
          </p:cNvPr>
          <p:cNvSpPr/>
          <p:nvPr/>
        </p:nvSpPr>
        <p:spPr>
          <a:xfrm>
            <a:off x="629027" y="2858608"/>
            <a:ext cx="6118001" cy="170451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8C7F5-B920-4CFC-A055-19279A8222D7}"/>
              </a:ext>
            </a:extLst>
          </p:cNvPr>
          <p:cNvSpPr txBox="1"/>
          <p:nvPr/>
        </p:nvSpPr>
        <p:spPr>
          <a:xfrm>
            <a:off x="6747028" y="2741368"/>
            <a:ext cx="3994951" cy="193899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Include the Display trait in the </a:t>
            </a:r>
            <a:r>
              <a:rPr lang="en-US" sz="2400" b="1" dirty="0" err="1">
                <a:solidFill>
                  <a:schemeClr val="accent1"/>
                </a:solidFill>
                <a:latin typeface="Source Code Pro"/>
              </a:rPr>
              <a:t>impl</a:t>
            </a:r>
            <a:r>
              <a:rPr lang="en-US" sz="2400" dirty="0"/>
              <a:t> definition.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Now, the print method will work for any type T that implements </a:t>
            </a:r>
            <a:r>
              <a:rPr lang="en-US" sz="2400" b="1" dirty="0">
                <a:latin typeface="Source Code Pro"/>
              </a:rPr>
              <a:t>Display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52DD2-E16C-4DD8-8B52-B349B8F29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71" b="58948"/>
          <a:stretch/>
        </p:blipFill>
        <p:spPr>
          <a:xfrm>
            <a:off x="7434124" y="4862512"/>
            <a:ext cx="4757876" cy="1995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D6EA32-FDF7-4EC5-A21E-C88398BA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0CD4AD-8CBE-4E5A-A1D4-859870912E0E}"/>
              </a:ext>
            </a:extLst>
          </p:cNvPr>
          <p:cNvSpPr txBox="1"/>
          <p:nvPr/>
        </p:nvSpPr>
        <p:spPr>
          <a:xfrm>
            <a:off x="1803647" y="1520895"/>
            <a:ext cx="8584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contain heterogeneous data, just like tuples: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E2560-C470-4906-AF25-CDAC4E05D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7" y="2169590"/>
            <a:ext cx="5971716" cy="4297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E507B-2449-4605-B854-FBEF74D2A161}"/>
              </a:ext>
            </a:extLst>
          </p:cNvPr>
          <p:cNvSpPr txBox="1"/>
          <p:nvPr/>
        </p:nvSpPr>
        <p:spPr>
          <a:xfrm>
            <a:off x="4254372" y="2383846"/>
            <a:ext cx="5131293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Struct fields separated by commas. Even the last item ends in a comma.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Must indicate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39FF4-B032-406B-93F1-A027BCEBAC1C}"/>
              </a:ext>
            </a:extLst>
          </p:cNvPr>
          <p:cNvSpPr txBox="1"/>
          <p:nvPr/>
        </p:nvSpPr>
        <p:spPr>
          <a:xfrm>
            <a:off x="6335362" y="4283716"/>
            <a:ext cx="4741348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Declare struct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Indicate values for each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Again, separate by commas.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Need not declare in same order!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F5CB4-2058-4142-8A4A-23BB36F9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C7A883-5139-4D8B-914B-EBE73C22497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Structures: </a:t>
            </a:r>
            <a:r>
              <a:rPr lang="en-US" sz="4000" dirty="0">
                <a:latin typeface="+mn-lt"/>
              </a:rPr>
              <a:t>Similar to C/C++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BED29E-6EB4-4CEA-9A6A-E39BFFB2EC3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6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/>
      <p:bldP spid="6" grpId="0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814649-0A5E-4829-B352-26701EDF1244}"/>
              </a:ext>
            </a:extLst>
          </p:cNvPr>
          <p:cNvSpPr txBox="1"/>
          <p:nvPr/>
        </p:nvSpPr>
        <p:spPr>
          <a:xfrm>
            <a:off x="947654" y="1280955"/>
            <a:ext cx="10296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Implement Traits For Custom Types?</a:t>
            </a:r>
            <a:endParaRPr lang="en-US" sz="4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54D02-C4D8-45E2-8B4B-0A922FC50D63}"/>
              </a:ext>
            </a:extLst>
          </p:cNvPr>
          <p:cNvSpPr txBox="1"/>
          <p:nvPr/>
        </p:nvSpPr>
        <p:spPr>
          <a:xfrm>
            <a:off x="862614" y="2724740"/>
            <a:ext cx="10466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Everything we’ve seen regarding traits so far has been about </a:t>
            </a:r>
            <a:r>
              <a:rPr lang="en-US" sz="2800" b="1" i="1" dirty="0"/>
              <a:t>restricting</a:t>
            </a:r>
            <a:r>
              <a:rPr lang="en-US" sz="2800" dirty="0"/>
              <a:t> functions or methods to types with specific traits.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974D1-434A-4927-B88A-B67EE1B6C4B1}"/>
              </a:ext>
            </a:extLst>
          </p:cNvPr>
          <p:cNvSpPr txBox="1"/>
          <p:nvPr/>
        </p:nvSpPr>
        <p:spPr>
          <a:xfrm>
            <a:off x="910662" y="4291635"/>
            <a:ext cx="1046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want to </a:t>
            </a:r>
            <a:r>
              <a:rPr lang="en-US" sz="2800" b="1" i="1" dirty="0"/>
              <a:t>implement</a:t>
            </a:r>
            <a:r>
              <a:rPr lang="en-US" sz="2800" dirty="0"/>
              <a:t> a trait for a certain 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4CCEC-B09E-46BC-AC74-0557648F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4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B1BD3-EE10-41E6-9D2A-007351A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0" y="104775"/>
            <a:ext cx="6486525" cy="6648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141427-21EC-49F8-AE8F-6B2367FB0FAB}"/>
              </a:ext>
            </a:extLst>
          </p:cNvPr>
          <p:cNvSpPr txBox="1"/>
          <p:nvPr/>
        </p:nvSpPr>
        <p:spPr>
          <a:xfrm rot="161109">
            <a:off x="6233529" y="379053"/>
            <a:ext cx="563591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Custom Trait: </a:t>
            </a:r>
            <a:r>
              <a:rPr lang="en-US" sz="4800" dirty="0">
                <a:latin typeface="Source Code Pro"/>
              </a:rPr>
              <a:t>Pt3D</a:t>
            </a:r>
            <a:endParaRPr lang="en-US" sz="4800" dirty="0">
              <a:solidFill>
                <a:schemeClr val="accent1"/>
              </a:solidFill>
              <a:latin typeface="Source Code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383A4-8DF8-4F4D-AA09-776F3632ECE1}"/>
              </a:ext>
            </a:extLst>
          </p:cNvPr>
          <p:cNvSpPr txBox="1"/>
          <p:nvPr/>
        </p:nvSpPr>
        <p:spPr>
          <a:xfrm>
            <a:off x="7075503" y="1606858"/>
            <a:ext cx="48103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new trait (using </a:t>
            </a:r>
            <a:r>
              <a:rPr lang="en-US" sz="2400" b="1" dirty="0">
                <a:solidFill>
                  <a:schemeClr val="accent1"/>
                </a:solidFill>
                <a:latin typeface="Source Code Pro"/>
              </a:rPr>
              <a:t>trait</a:t>
            </a:r>
            <a:r>
              <a:rPr lang="en-US" sz="2400" dirty="0"/>
              <a:t> keyword) called </a:t>
            </a:r>
            <a:r>
              <a:rPr lang="en-US" sz="2400" b="1" dirty="0" err="1"/>
              <a:t>PointOps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trait will contain operations on our Pt3D data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Initially, we’ll start with a simple method for addition.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method is invoked from </a:t>
            </a:r>
            <a:r>
              <a:rPr lang="en-US" sz="2400" i="1" dirty="0"/>
              <a:t>some</a:t>
            </a:r>
            <a:r>
              <a:rPr lang="en-US" sz="2400" dirty="0"/>
              <a:t> type, accepts </a:t>
            </a:r>
            <a:r>
              <a:rPr lang="en-US" sz="2400" i="1" dirty="0"/>
              <a:t>that type</a:t>
            </a:r>
            <a:r>
              <a:rPr lang="en-US" sz="2400" dirty="0"/>
              <a:t> as an argument, and returns </a:t>
            </a:r>
            <a:r>
              <a:rPr lang="en-US" sz="2400" i="1" dirty="0"/>
              <a:t>that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Code Pro"/>
              </a:rPr>
              <a:t>T = </a:t>
            </a:r>
            <a:r>
              <a:rPr lang="en-US" sz="2400" b="1" dirty="0" err="1">
                <a:latin typeface="Source Code Pro"/>
              </a:rPr>
              <a:t>T.plus</a:t>
            </a:r>
            <a:r>
              <a:rPr lang="en-US" sz="2400" b="1" dirty="0">
                <a:latin typeface="Source Code Pro"/>
              </a:rPr>
              <a:t>(T)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just a method header!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about the implementation?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A626B8-D24F-43B0-806A-06B377DA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5" y="651770"/>
            <a:ext cx="5105400" cy="9906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9FE46EA-AA25-4ACD-9E37-E556A3794415}"/>
              </a:ext>
            </a:extLst>
          </p:cNvPr>
          <p:cNvSpPr/>
          <p:nvPr/>
        </p:nvSpPr>
        <p:spPr>
          <a:xfrm rot="16200000">
            <a:off x="2916315" y="-749085"/>
            <a:ext cx="488272" cy="4509857"/>
          </a:xfrm>
          <a:prstGeom prst="leftBrac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36E0F-C08C-45E8-B8BD-4967965646E4}"/>
              </a:ext>
            </a:extLst>
          </p:cNvPr>
          <p:cNvSpPr txBox="1"/>
          <p:nvPr/>
        </p:nvSpPr>
        <p:spPr>
          <a:xfrm>
            <a:off x="1722268" y="1959344"/>
            <a:ext cx="3888419" cy="193899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Source Code Pro"/>
              </a:rPr>
              <a:t>&amp;</a:t>
            </a:r>
            <a:r>
              <a:rPr lang="en-US" sz="2400" b="1" dirty="0">
                <a:solidFill>
                  <a:schemeClr val="accent1"/>
                </a:solidFill>
                <a:latin typeface="Source Code Pro"/>
              </a:rPr>
              <a:t>self</a:t>
            </a:r>
            <a:r>
              <a:rPr lang="en-US" sz="2400" dirty="0"/>
              <a:t> is a reference to the calling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  <a:latin typeface="Source Code Pro"/>
              </a:rPr>
              <a:t>Self</a:t>
            </a:r>
            <a:r>
              <a:rPr lang="en-US" sz="2400" dirty="0"/>
              <a:t> is the </a:t>
            </a:r>
            <a:r>
              <a:rPr lang="en-US" sz="2400" b="1" i="1" dirty="0"/>
              <a:t>type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chemeClr val="accent1"/>
                </a:solidFill>
                <a:latin typeface="Source Code Pro"/>
              </a:rPr>
              <a:t>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Keeps this trait generic!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type can implement it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1C5B10-E84E-4D01-B6F8-0CF45593BDDA}"/>
              </a:ext>
            </a:extLst>
          </p:cNvPr>
          <p:cNvCxnSpPr>
            <a:cxnSpLocks/>
          </p:cNvCxnSpPr>
          <p:nvPr/>
        </p:nvCxnSpPr>
        <p:spPr>
          <a:xfrm flipH="1" flipV="1">
            <a:off x="5610687" y="3221805"/>
            <a:ext cx="1597981" cy="790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3F33-260F-4B0D-B0D1-56B2F371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3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13" grpId="0" build="p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B1BD3-EE10-41E6-9D2A-007351A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0" y="104775"/>
            <a:ext cx="6486525" cy="6648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141427-21EC-49F8-AE8F-6B2367FB0FAB}"/>
              </a:ext>
            </a:extLst>
          </p:cNvPr>
          <p:cNvSpPr txBox="1"/>
          <p:nvPr/>
        </p:nvSpPr>
        <p:spPr>
          <a:xfrm rot="161109">
            <a:off x="6233529" y="379053"/>
            <a:ext cx="563591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Custom Trait: </a:t>
            </a:r>
            <a:r>
              <a:rPr lang="en-US" sz="4800" dirty="0">
                <a:latin typeface="Source Code Pro"/>
              </a:rPr>
              <a:t>Pt3D</a:t>
            </a:r>
            <a:endParaRPr lang="en-US" sz="4800" dirty="0">
              <a:solidFill>
                <a:schemeClr val="accent1"/>
              </a:solidFill>
              <a:latin typeface="Source Code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383A4-8DF8-4F4D-AA09-776F3632ECE1}"/>
              </a:ext>
            </a:extLst>
          </p:cNvPr>
          <p:cNvSpPr txBox="1"/>
          <p:nvPr/>
        </p:nvSpPr>
        <p:spPr>
          <a:xfrm>
            <a:off x="7075503" y="1766659"/>
            <a:ext cx="49892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implementing the </a:t>
            </a:r>
            <a:r>
              <a:rPr lang="en-US" sz="2400" dirty="0" err="1"/>
              <a:t>PointOps</a:t>
            </a:r>
            <a:r>
              <a:rPr lang="en-US" sz="2400" dirty="0"/>
              <a:t> trait for our Pt3D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Inside the </a:t>
            </a:r>
            <a:r>
              <a:rPr lang="en-US" sz="2400" b="1" dirty="0" err="1">
                <a:solidFill>
                  <a:schemeClr val="accent1"/>
                </a:solidFill>
                <a:latin typeface="Source Code Pro"/>
              </a:rPr>
              <a:t>impl</a:t>
            </a:r>
            <a:r>
              <a:rPr lang="en-US" sz="2400" dirty="0"/>
              <a:t> we find our method definition(s)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create and return a new Pt3D whose elements are the sum of the Pt3D that invoked the method, and the Pt3D passed in as an argument.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this implementation is specific to Pt3D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Sensible, since we’d need different behavior for different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152E0-8B58-4083-92F6-F7D00C03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0" y="1790844"/>
            <a:ext cx="5057775" cy="2266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87713-5F86-4465-BD31-8C93F8D7DB3B}"/>
              </a:ext>
            </a:extLst>
          </p:cNvPr>
          <p:cNvCxnSpPr/>
          <p:nvPr/>
        </p:nvCxnSpPr>
        <p:spPr>
          <a:xfrm flipH="1">
            <a:off x="3790765" y="1986157"/>
            <a:ext cx="3417903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64EEF43-2CB7-4689-8239-9F9FB0C78ED6}"/>
              </a:ext>
            </a:extLst>
          </p:cNvPr>
          <p:cNvSpPr/>
          <p:nvPr/>
        </p:nvSpPr>
        <p:spPr>
          <a:xfrm>
            <a:off x="1251751" y="2423605"/>
            <a:ext cx="3773010" cy="95878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3E90F-B2C6-4827-AD89-B9BC8CABCFFA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024761" y="2902999"/>
            <a:ext cx="2183908" cy="54058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C31B06E-E8DB-496C-AC27-0CE3A2356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5" y="651770"/>
            <a:ext cx="5105400" cy="99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590DE-71D6-41D8-84CB-72289D83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B1BD3-EE10-41E6-9D2A-007351A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0" y="104775"/>
            <a:ext cx="6486525" cy="6648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141427-21EC-49F8-AE8F-6B2367FB0FAB}"/>
              </a:ext>
            </a:extLst>
          </p:cNvPr>
          <p:cNvSpPr txBox="1"/>
          <p:nvPr/>
        </p:nvSpPr>
        <p:spPr>
          <a:xfrm rot="161109">
            <a:off x="6233529" y="379053"/>
            <a:ext cx="563591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Custom Trait: </a:t>
            </a:r>
            <a:r>
              <a:rPr lang="en-US" sz="4800" dirty="0">
                <a:latin typeface="Source Code Pro"/>
              </a:rPr>
              <a:t>Pt3D</a:t>
            </a:r>
            <a:endParaRPr lang="en-US" sz="4800" dirty="0">
              <a:solidFill>
                <a:schemeClr val="accent1"/>
              </a:solidFill>
              <a:latin typeface="Source Code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383A4-8DF8-4F4D-AA09-776F3632ECE1}"/>
              </a:ext>
            </a:extLst>
          </p:cNvPr>
          <p:cNvSpPr txBox="1"/>
          <p:nvPr/>
        </p:nvSpPr>
        <p:spPr>
          <a:xfrm>
            <a:off x="7075503" y="1766659"/>
            <a:ext cx="4971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implement a trait for a particular data type, we are required to implement all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Compile error otherwise: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152E0-8B58-4083-92F6-F7D00C03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0" y="1790844"/>
            <a:ext cx="5057775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62953-D17E-4143-941B-96F137F67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94" y="2113989"/>
            <a:ext cx="491490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E64CA7-42F9-44F5-BC1C-6CBF89140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850"/>
          <a:stretch/>
        </p:blipFill>
        <p:spPr>
          <a:xfrm>
            <a:off x="3360940" y="3858790"/>
            <a:ext cx="8267700" cy="29992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C99D21-6D4A-4CC1-B9B8-E47911B53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15" y="651770"/>
            <a:ext cx="5105400" cy="99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60CCD-576F-4D30-A320-EAFECC7B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B1BD3-EE10-41E6-9D2A-007351A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0" y="104775"/>
            <a:ext cx="6486525" cy="6648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141427-21EC-49F8-AE8F-6B2367FB0FAB}"/>
              </a:ext>
            </a:extLst>
          </p:cNvPr>
          <p:cNvSpPr txBox="1"/>
          <p:nvPr/>
        </p:nvSpPr>
        <p:spPr>
          <a:xfrm rot="161109">
            <a:off x="6233529" y="379053"/>
            <a:ext cx="563591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Custom Trait: </a:t>
            </a:r>
            <a:r>
              <a:rPr lang="en-US" sz="4800" dirty="0">
                <a:latin typeface="Source Code Pro"/>
              </a:rPr>
              <a:t>Pt3D</a:t>
            </a:r>
            <a:endParaRPr lang="en-US" sz="4800" dirty="0">
              <a:solidFill>
                <a:schemeClr val="accent1"/>
              </a:solidFill>
              <a:latin typeface="Source Code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383A4-8DF8-4F4D-AA09-776F3632ECE1}"/>
              </a:ext>
            </a:extLst>
          </p:cNvPr>
          <p:cNvSpPr txBox="1"/>
          <p:nvPr/>
        </p:nvSpPr>
        <p:spPr>
          <a:xfrm>
            <a:off x="7075503" y="1766659"/>
            <a:ext cx="49714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Let’s test our </a:t>
            </a:r>
            <a:r>
              <a:rPr lang="en-US" sz="2400" b="1" dirty="0">
                <a:latin typeface="Source Code Pro"/>
              </a:rPr>
              <a:t>plus</a:t>
            </a:r>
            <a:r>
              <a:rPr lang="en-US" sz="2400" dirty="0"/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Declare two points, call the plus method on p1, pass in p2 as argument.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Store the result in a new point, p3.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Print p3.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152E0-8B58-4083-92F6-F7D00C03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0" y="1790844"/>
            <a:ext cx="5057775" cy="2266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37343-3305-4B85-86E8-C02A6D2F1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82" y="4199842"/>
            <a:ext cx="6400800" cy="2228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70016-3DFC-4A27-8582-D44DFB282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15" y="651770"/>
            <a:ext cx="5105400" cy="9906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C2D65C-3D3C-4659-9351-BC350D18536F}"/>
              </a:ext>
            </a:extLst>
          </p:cNvPr>
          <p:cNvCxnSpPr/>
          <p:nvPr/>
        </p:nvCxnSpPr>
        <p:spPr>
          <a:xfrm>
            <a:off x="887767" y="6116715"/>
            <a:ext cx="57438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AB1AB4-22D7-461D-A901-87812F0C7A16}"/>
              </a:ext>
            </a:extLst>
          </p:cNvPr>
          <p:cNvSpPr txBox="1"/>
          <p:nvPr/>
        </p:nvSpPr>
        <p:spPr>
          <a:xfrm>
            <a:off x="7075503" y="5140171"/>
            <a:ext cx="438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Unacceptable</a:t>
            </a:r>
            <a:r>
              <a:rPr lang="en-US" sz="2400" dirty="0"/>
              <a:t>. Let’s create and implement a print method in our </a:t>
            </a:r>
            <a:r>
              <a:rPr lang="en-US" sz="2400" dirty="0" err="1"/>
              <a:t>PointOps</a:t>
            </a:r>
            <a:r>
              <a:rPr lang="en-US" sz="2400" dirty="0"/>
              <a:t> 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B66D9-0BCB-4E9F-9B9B-BF10E0B1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90E07-2B75-465B-AE1A-BAFF50959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8" y="283022"/>
            <a:ext cx="5629275" cy="5191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8CBB9B-EFCC-4535-86AD-BA3ACE4F6529}"/>
              </a:ext>
            </a:extLst>
          </p:cNvPr>
          <p:cNvSpPr txBox="1"/>
          <p:nvPr/>
        </p:nvSpPr>
        <p:spPr>
          <a:xfrm rot="161109">
            <a:off x="6233529" y="379053"/>
            <a:ext cx="563591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Custom Trait: </a:t>
            </a:r>
            <a:r>
              <a:rPr lang="en-US" sz="4800" dirty="0">
                <a:latin typeface="Source Code Pro"/>
              </a:rPr>
              <a:t>Pt3D</a:t>
            </a:r>
            <a:endParaRPr lang="en-US" sz="4800" dirty="0">
              <a:solidFill>
                <a:schemeClr val="accent1"/>
              </a:solidFill>
              <a:latin typeface="Source Code Pro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E0C1A5-F059-4882-B98E-10E59119B1A3}"/>
              </a:ext>
            </a:extLst>
          </p:cNvPr>
          <p:cNvCxnSpPr/>
          <p:nvPr/>
        </p:nvCxnSpPr>
        <p:spPr>
          <a:xfrm flipH="1">
            <a:off x="3293617" y="1180731"/>
            <a:ext cx="150920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A44B9B-79BF-4751-B14D-31DAAC70A6EF}"/>
              </a:ext>
            </a:extLst>
          </p:cNvPr>
          <p:cNvSpPr/>
          <p:nvPr/>
        </p:nvSpPr>
        <p:spPr>
          <a:xfrm>
            <a:off x="701336" y="3728621"/>
            <a:ext cx="4705165" cy="1287262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2363C-EB49-41C1-B355-4F29195A9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468" y="1720881"/>
            <a:ext cx="6229350" cy="24574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99F39-2063-492B-B01E-E2EAF362BD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78" b="37716"/>
          <a:stretch/>
        </p:blipFill>
        <p:spPr>
          <a:xfrm>
            <a:off x="5584239" y="4372253"/>
            <a:ext cx="6607761" cy="24857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BF749A-DA07-48A2-93C9-E9889A05DF29}"/>
              </a:ext>
            </a:extLst>
          </p:cNvPr>
          <p:cNvCxnSpPr/>
          <p:nvPr/>
        </p:nvCxnSpPr>
        <p:spPr>
          <a:xfrm>
            <a:off x="5797119" y="6063449"/>
            <a:ext cx="223717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FB396-BD96-44CD-ACDF-062B0CB0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4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1EAE0-AA81-4723-AF69-13AE3BEE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24" y="989630"/>
            <a:ext cx="8267700" cy="3990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BD4D1A-3648-4577-A940-92584E0AEF6E}"/>
              </a:ext>
            </a:extLst>
          </p:cNvPr>
          <p:cNvSpPr txBox="1"/>
          <p:nvPr/>
        </p:nvSpPr>
        <p:spPr>
          <a:xfrm>
            <a:off x="1580410" y="3712571"/>
            <a:ext cx="7694418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By the way: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want formatted output a la </a:t>
            </a:r>
            <a:r>
              <a:rPr lang="en-US" sz="2400" dirty="0" err="1"/>
              <a:t>printf</a:t>
            </a:r>
            <a:r>
              <a:rPr lang="en-US" sz="2400" dirty="0"/>
              <a:t>, we can use format! Instead of </a:t>
            </a:r>
            <a:r>
              <a:rPr lang="en-US" sz="2400" dirty="0" err="1"/>
              <a:t>println</a:t>
            </a:r>
            <a:r>
              <a:rPr lang="en-US" sz="24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Feel free to Google it, usage is fairly straightforward.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1DD60-62AB-4A47-862D-A582F995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5DB16-4F47-4BC9-901E-CE7B89DF1E75}"/>
              </a:ext>
            </a:extLst>
          </p:cNvPr>
          <p:cNvSpPr txBox="1"/>
          <p:nvPr/>
        </p:nvSpPr>
        <p:spPr>
          <a:xfrm>
            <a:off x="1026851" y="1651246"/>
            <a:ext cx="1013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We’ve implemented our custom </a:t>
            </a:r>
            <a:r>
              <a:rPr lang="en-US" sz="3200" b="1" dirty="0" err="1"/>
              <a:t>PointOps</a:t>
            </a:r>
            <a:r>
              <a:rPr lang="en-US" sz="3200" b="1" dirty="0"/>
              <a:t> trait for Pt3D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FC3A8-9F98-4B0F-B2FF-B7C442A1C009}"/>
              </a:ext>
            </a:extLst>
          </p:cNvPr>
          <p:cNvSpPr txBox="1"/>
          <p:nvPr/>
        </p:nvSpPr>
        <p:spPr>
          <a:xfrm>
            <a:off x="1026851" y="3037284"/>
            <a:ext cx="1013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Can we implement it for another type? How about Pt2D?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FFA1B-AB32-494A-85FC-F3391474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4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5C76E-8C1B-4BB2-9F73-D09429C2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918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4AEF5F-AA2B-4987-BB34-18575621F8E4}"/>
              </a:ext>
            </a:extLst>
          </p:cNvPr>
          <p:cNvSpPr txBox="1"/>
          <p:nvPr/>
        </p:nvSpPr>
        <p:spPr>
          <a:xfrm rot="161109">
            <a:off x="6233529" y="379053"/>
            <a:ext cx="563591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Custom Trait: </a:t>
            </a:r>
            <a:r>
              <a:rPr lang="en-US" sz="4800" dirty="0">
                <a:latin typeface="Source Code Pro"/>
              </a:rPr>
              <a:t>Pt2D</a:t>
            </a:r>
            <a:endParaRPr lang="en-US" sz="4800" dirty="0">
              <a:solidFill>
                <a:schemeClr val="accent1"/>
              </a:solidFill>
              <a:latin typeface="Source Code Pro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E001E5-987A-424C-A82A-4DBE596CE6B9}"/>
              </a:ext>
            </a:extLst>
          </p:cNvPr>
          <p:cNvCxnSpPr/>
          <p:nvPr/>
        </p:nvCxnSpPr>
        <p:spPr>
          <a:xfrm flipH="1">
            <a:off x="3746377" y="203104"/>
            <a:ext cx="144706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934AC194-F001-491F-92B0-CA638B2852C1}"/>
              </a:ext>
            </a:extLst>
          </p:cNvPr>
          <p:cNvSpPr/>
          <p:nvPr/>
        </p:nvSpPr>
        <p:spPr>
          <a:xfrm>
            <a:off x="4722920" y="994299"/>
            <a:ext cx="577049" cy="932155"/>
          </a:xfrm>
          <a:prstGeom prst="rightBrace">
            <a:avLst>
              <a:gd name="adj1" fmla="val 8333"/>
              <a:gd name="adj2" fmla="val 73810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8DD9F-D940-4F93-98BD-144890AE2BD4}"/>
              </a:ext>
            </a:extLst>
          </p:cNvPr>
          <p:cNvSpPr txBox="1"/>
          <p:nvPr/>
        </p:nvSpPr>
        <p:spPr>
          <a:xfrm>
            <a:off x="5637419" y="1535835"/>
            <a:ext cx="5255482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Our trait can stay the same.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already generic enough for Pt2D.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  <a:latin typeface="Source Code Pro"/>
              </a:rPr>
              <a:t>Self</a:t>
            </a:r>
            <a:r>
              <a:rPr lang="en-US" sz="2400" dirty="0"/>
              <a:t> can be anything!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97AF6-4B84-4C73-9380-53A53175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1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5C76E-8C1B-4BB2-9F73-D09429C2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918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4AEF5F-AA2B-4987-BB34-18575621F8E4}"/>
              </a:ext>
            </a:extLst>
          </p:cNvPr>
          <p:cNvSpPr txBox="1"/>
          <p:nvPr/>
        </p:nvSpPr>
        <p:spPr>
          <a:xfrm rot="161109">
            <a:off x="6233529" y="379053"/>
            <a:ext cx="563591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Custom Trait: </a:t>
            </a:r>
            <a:r>
              <a:rPr lang="en-US" sz="4800" dirty="0">
                <a:latin typeface="Source Code Pro"/>
              </a:rPr>
              <a:t>Pt2D</a:t>
            </a:r>
            <a:endParaRPr lang="en-US" sz="4800" dirty="0">
              <a:solidFill>
                <a:schemeClr val="accent1"/>
              </a:solidFill>
              <a:latin typeface="Source Code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4861C-1FA2-46AE-9E61-90CC0DD0752C}"/>
              </a:ext>
            </a:extLst>
          </p:cNvPr>
          <p:cNvSpPr txBox="1"/>
          <p:nvPr/>
        </p:nvSpPr>
        <p:spPr>
          <a:xfrm>
            <a:off x="7039993" y="2266488"/>
            <a:ext cx="4767309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time, </a:t>
            </a:r>
            <a:r>
              <a:rPr lang="en-US" sz="2400" b="1" dirty="0" err="1">
                <a:solidFill>
                  <a:schemeClr val="accent1"/>
                </a:solidFill>
              </a:rPr>
              <a:t>impl</a:t>
            </a:r>
            <a:r>
              <a:rPr lang="en-US" sz="2400" dirty="0"/>
              <a:t> </a:t>
            </a:r>
            <a:r>
              <a:rPr lang="en-US" sz="2400" dirty="0" err="1"/>
              <a:t>PointOps</a:t>
            </a:r>
            <a:r>
              <a:rPr lang="en-US" sz="2400" dirty="0"/>
              <a:t> for Pt2D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Functionality is implemented similarly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difference is that we’re dealing with a 2D point instead of 3D.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1B087-73ED-4B5D-A722-0296991F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" y="2239854"/>
            <a:ext cx="6800850" cy="2667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5EC65-2EAB-4210-A04F-D98A3303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8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9CCC0-D69D-4059-A2C5-19B57C88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9854"/>
            <a:ext cx="5696788" cy="4137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BD856B-1BE7-449E-9FCB-E577E1C5915E}"/>
              </a:ext>
            </a:extLst>
          </p:cNvPr>
          <p:cNvSpPr txBox="1"/>
          <p:nvPr/>
        </p:nvSpPr>
        <p:spPr>
          <a:xfrm>
            <a:off x="2105487" y="1546027"/>
            <a:ext cx="798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When declaring, must assign values to all fields: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A5DE3-4C5E-467D-AF0C-A984D2D6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347" y="2387653"/>
            <a:ext cx="6698453" cy="3802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20882-0D66-4513-944E-73C6385A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BC4BA-D27E-41BF-AD74-2CD4F4C1289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Structures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B8DDA4-CF3C-4E4C-90E2-AE795092B80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19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DD93CA-2D94-45AD-937F-A3D0A057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53" y="867006"/>
            <a:ext cx="7172325" cy="5248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84F83-F1D1-4EF8-8EBE-25D529DC7193}"/>
              </a:ext>
            </a:extLst>
          </p:cNvPr>
          <p:cNvSpPr txBox="1"/>
          <p:nvPr/>
        </p:nvSpPr>
        <p:spPr>
          <a:xfrm rot="161109">
            <a:off x="6233529" y="379053"/>
            <a:ext cx="563591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Custom Trait: </a:t>
            </a:r>
            <a:r>
              <a:rPr lang="en-US" sz="4800" dirty="0">
                <a:latin typeface="Source Code Pro"/>
              </a:rPr>
              <a:t>Pt2D</a:t>
            </a:r>
            <a:endParaRPr lang="en-US" sz="4800" dirty="0">
              <a:solidFill>
                <a:schemeClr val="accent1"/>
              </a:solidFill>
              <a:latin typeface="Source Code Pr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F0368-6FE4-4C54-8B52-448EDBD11383}"/>
              </a:ext>
            </a:extLst>
          </p:cNvPr>
          <p:cNvSpPr/>
          <p:nvPr/>
        </p:nvSpPr>
        <p:spPr>
          <a:xfrm>
            <a:off x="790110" y="4261282"/>
            <a:ext cx="4483223" cy="146481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D9021-AEDF-4223-BEF9-8D66AB75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9" b="15639"/>
          <a:stretch/>
        </p:blipFill>
        <p:spPr>
          <a:xfrm>
            <a:off x="5894819" y="3491143"/>
            <a:ext cx="6297182" cy="3366857"/>
          </a:xfrm>
          <a:prstGeom prst="rect">
            <a:avLst/>
          </a:prstGeom>
        </p:spPr>
      </p:pic>
      <p:pic>
        <p:nvPicPr>
          <p:cNvPr id="7170" name="Picture 2" descr="Image result for thumbs up">
            <a:extLst>
              <a:ext uri="{FF2B5EF4-FFF2-40B4-BE49-F238E27FC236}">
                <a16:creationId xmlns:a16="http://schemas.microsoft.com/office/drawing/2014/main" id="{D80AC857-3D8C-48E0-A6D3-BA1013BDB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84326" y="4580878"/>
            <a:ext cx="2139347" cy="18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DDF33-462D-44B1-9880-20D885B7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814649-0A5E-4829-B352-26701EDF1244}"/>
              </a:ext>
            </a:extLst>
          </p:cNvPr>
          <p:cNvSpPr txBox="1"/>
          <p:nvPr/>
        </p:nvSpPr>
        <p:spPr>
          <a:xfrm>
            <a:off x="947654" y="1050643"/>
            <a:ext cx="10296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Implement </a:t>
            </a:r>
            <a:r>
              <a:rPr lang="en-US" sz="4400" b="1" i="1" u="sng" dirty="0"/>
              <a:t>Existing</a:t>
            </a:r>
            <a:r>
              <a:rPr lang="en-US" sz="4400" b="1" dirty="0"/>
              <a:t> Trait For Custom Types?</a:t>
            </a:r>
            <a:endParaRPr lang="en-US" sz="44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54D02-C4D8-45E2-8B4B-0A922FC50D63}"/>
              </a:ext>
            </a:extLst>
          </p:cNvPr>
          <p:cNvSpPr txBox="1"/>
          <p:nvPr/>
        </p:nvSpPr>
        <p:spPr>
          <a:xfrm>
            <a:off x="862614" y="2331505"/>
            <a:ext cx="1046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can </a:t>
            </a:r>
            <a:r>
              <a:rPr lang="en-US" sz="2800" b="1" i="1" dirty="0"/>
              <a:t>restrict</a:t>
            </a:r>
            <a:r>
              <a:rPr lang="en-US" sz="2800" dirty="0"/>
              <a:t> functions or methods to types with specific traits.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974D1-434A-4927-B88A-B67EE1B6C4B1}"/>
              </a:ext>
            </a:extLst>
          </p:cNvPr>
          <p:cNvSpPr txBox="1"/>
          <p:nvPr/>
        </p:nvSpPr>
        <p:spPr>
          <a:xfrm>
            <a:off x="1111113" y="4400787"/>
            <a:ext cx="9969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if we want to </a:t>
            </a:r>
            <a:r>
              <a:rPr lang="en-US" sz="2800" b="1" i="1" dirty="0"/>
              <a:t>implement</a:t>
            </a:r>
            <a:r>
              <a:rPr lang="en-US" sz="2800" dirty="0"/>
              <a:t> an existing trait for a certain type? For example, the Copy or Display trait for 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95F51-4B95-4604-9FE6-AAFECF7F81AA}"/>
              </a:ext>
            </a:extLst>
          </p:cNvPr>
          <p:cNvSpPr txBox="1"/>
          <p:nvPr/>
        </p:nvSpPr>
        <p:spPr>
          <a:xfrm>
            <a:off x="862614" y="3366146"/>
            <a:ext cx="1046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can create </a:t>
            </a:r>
            <a:r>
              <a:rPr lang="en-US" sz="2800" b="1" i="1" dirty="0"/>
              <a:t>custom</a:t>
            </a:r>
            <a:r>
              <a:rPr lang="en-US" sz="2800" dirty="0"/>
              <a:t> traits.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AA7B5-9B83-4961-BD49-26AB03D9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2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9677F-F44E-4C38-A7AC-DEC524FB9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74" y="2554768"/>
            <a:ext cx="5610225" cy="3028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6F3C4-7984-437A-9754-DF36AFBBC3DB}"/>
              </a:ext>
            </a:extLst>
          </p:cNvPr>
          <p:cNvSpPr txBox="1"/>
          <p:nvPr/>
        </p:nvSpPr>
        <p:spPr>
          <a:xfrm>
            <a:off x="2358501" y="1760959"/>
            <a:ext cx="7474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Recall: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106E1-3FEC-410C-9757-8AA40A3DBE2F}"/>
              </a:ext>
            </a:extLst>
          </p:cNvPr>
          <p:cNvSpPr txBox="1"/>
          <p:nvPr/>
        </p:nvSpPr>
        <p:spPr>
          <a:xfrm>
            <a:off x="6703539" y="3758443"/>
            <a:ext cx="3835151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p1 is </a:t>
            </a:r>
            <a:r>
              <a:rPr lang="en-US" sz="2400" b="1" i="1" u="sng" dirty="0"/>
              <a:t>moved</a:t>
            </a:r>
            <a:r>
              <a:rPr lang="en-US" sz="2400" dirty="0"/>
              <a:t> to p2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no longer use p1!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22B3EC-3452-488A-B8A5-7D59C6F103D1}"/>
              </a:ext>
            </a:extLst>
          </p:cNvPr>
          <p:cNvCxnSpPr>
            <a:cxnSpLocks/>
          </p:cNvCxnSpPr>
          <p:nvPr/>
        </p:nvCxnSpPr>
        <p:spPr>
          <a:xfrm flipH="1">
            <a:off x="3765032" y="4338821"/>
            <a:ext cx="2938507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AF6E-3C27-426E-BAEC-F58CC96F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4396D6-DDB2-44D2-B5AC-6D2919F2FF2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Two Options: </a:t>
            </a:r>
            <a:r>
              <a:rPr lang="en-US" sz="4000" dirty="0">
                <a:latin typeface="Consolas" panose="020B0609020204030204" pitchFamily="49" charset="0"/>
              </a:rPr>
              <a:t>#derive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AD34A1-3A1E-4D9C-86D9-28A37176FCD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58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CFC33-3C14-4FE9-9248-E60ACB9E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03" y="124647"/>
            <a:ext cx="5610225" cy="3028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13B785-F906-4768-908F-9E71D92B990D}"/>
              </a:ext>
            </a:extLst>
          </p:cNvPr>
          <p:cNvSpPr txBox="1"/>
          <p:nvPr/>
        </p:nvSpPr>
        <p:spPr>
          <a:xfrm>
            <a:off x="6294268" y="1162068"/>
            <a:ext cx="4580878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p1 is </a:t>
            </a:r>
            <a:r>
              <a:rPr lang="en-US" sz="2800" b="1" i="1" u="sng" dirty="0"/>
              <a:t>moved</a:t>
            </a:r>
            <a:r>
              <a:rPr lang="en-US" sz="2800" dirty="0"/>
              <a:t> to p2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can no longer use p1!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74DBB7-9169-494A-BC38-9EC7C6F2F72C}"/>
              </a:ext>
            </a:extLst>
          </p:cNvPr>
          <p:cNvCxnSpPr>
            <a:cxnSpLocks/>
          </p:cNvCxnSpPr>
          <p:nvPr/>
        </p:nvCxnSpPr>
        <p:spPr>
          <a:xfrm flipH="1">
            <a:off x="3355761" y="1908700"/>
            <a:ext cx="2938507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21BB36-AD6D-4E57-894C-B08538DCF69D}"/>
              </a:ext>
            </a:extLst>
          </p:cNvPr>
          <p:cNvSpPr txBox="1"/>
          <p:nvPr/>
        </p:nvSpPr>
        <p:spPr>
          <a:xfrm>
            <a:off x="1677879" y="3692754"/>
            <a:ext cx="8922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Ownership - Three Rules: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57796-3AD3-42EF-80DF-6E32C6747413}"/>
              </a:ext>
            </a:extLst>
          </p:cNvPr>
          <p:cNvSpPr txBox="1"/>
          <p:nvPr/>
        </p:nvSpPr>
        <p:spPr>
          <a:xfrm>
            <a:off x="1677879" y="4277529"/>
            <a:ext cx="9694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Each value in Rust has a variable that’s called its </a:t>
            </a:r>
            <a:r>
              <a:rPr lang="en-US" sz="2800" i="1" dirty="0"/>
              <a:t>owner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There can only be one owner at a time.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the owner goes out of scope, the value is dropped.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43C6FB-1091-42F7-8513-8F36D7BDC3DD}"/>
              </a:ext>
            </a:extLst>
          </p:cNvPr>
          <p:cNvSpPr/>
          <p:nvPr/>
        </p:nvSpPr>
        <p:spPr>
          <a:xfrm>
            <a:off x="1633494" y="4779605"/>
            <a:ext cx="6445186" cy="40471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69CF2-B2E0-433C-B69D-2350B4CC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E7D2E-427A-4785-8ACF-7F0840A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93" y="3234754"/>
            <a:ext cx="8505825" cy="3495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2CFC33-3C14-4FE9-9248-E60ACB9E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03" y="124647"/>
            <a:ext cx="5610225" cy="3028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13B785-F906-4768-908F-9E71D92B990D}"/>
              </a:ext>
            </a:extLst>
          </p:cNvPr>
          <p:cNvSpPr txBox="1"/>
          <p:nvPr/>
        </p:nvSpPr>
        <p:spPr>
          <a:xfrm>
            <a:off x="6294268" y="1162068"/>
            <a:ext cx="4580878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p1 is </a:t>
            </a:r>
            <a:r>
              <a:rPr lang="en-US" sz="2800" b="1" i="1" u="sng" dirty="0"/>
              <a:t>moved</a:t>
            </a:r>
            <a:r>
              <a:rPr lang="en-US" sz="2800" dirty="0"/>
              <a:t> to p2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can no longer use p1!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74DBB7-9169-494A-BC38-9EC7C6F2F72C}"/>
              </a:ext>
            </a:extLst>
          </p:cNvPr>
          <p:cNvCxnSpPr>
            <a:cxnSpLocks/>
          </p:cNvCxnSpPr>
          <p:nvPr/>
        </p:nvCxnSpPr>
        <p:spPr>
          <a:xfrm flipH="1">
            <a:off x="3355761" y="1908700"/>
            <a:ext cx="2938507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EDD54B9-B584-4679-BCFC-B746BF74D75A}"/>
              </a:ext>
            </a:extLst>
          </p:cNvPr>
          <p:cNvSpPr/>
          <p:nvPr/>
        </p:nvSpPr>
        <p:spPr>
          <a:xfrm>
            <a:off x="1305018" y="5894772"/>
            <a:ext cx="8451542" cy="71021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FE0E9-0B93-4A38-A930-F33B42BE10FB}"/>
              </a:ext>
            </a:extLst>
          </p:cNvPr>
          <p:cNvSpPr txBox="1"/>
          <p:nvPr/>
        </p:nvSpPr>
        <p:spPr>
          <a:xfrm>
            <a:off x="6862438" y="3234754"/>
            <a:ext cx="4971497" cy="193899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occurs because Pt2D doesn’t implement Copy.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Variables are moved by default, </a:t>
            </a:r>
            <a:r>
              <a:rPr lang="en-US" sz="2400" b="1" i="1" dirty="0"/>
              <a:t>unless</a:t>
            </a:r>
            <a:r>
              <a:rPr lang="en-US" sz="2400" dirty="0"/>
              <a:t> they implement 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we implement Copy?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EFE4FB-90A5-474D-B73C-1EAE90E1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1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E76D5C-E50A-43DB-9309-B941F5F91140}"/>
              </a:ext>
            </a:extLst>
          </p:cNvPr>
          <p:cNvSpPr txBox="1"/>
          <p:nvPr/>
        </p:nvSpPr>
        <p:spPr>
          <a:xfrm>
            <a:off x="803429" y="1970843"/>
            <a:ext cx="10386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Rule:</a:t>
            </a:r>
            <a:r>
              <a:rPr lang="en-US" sz="2800" dirty="0"/>
              <a:t> A struct can implement Copy if its </a:t>
            </a:r>
            <a:r>
              <a:rPr lang="en-US" sz="2800" i="1" dirty="0"/>
              <a:t>components</a:t>
            </a:r>
            <a:r>
              <a:rPr lang="en-US" sz="2800" dirty="0"/>
              <a:t> implement copy.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C6FDE-A595-4F1C-9641-0A474F602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82" y="2910731"/>
            <a:ext cx="5610225" cy="302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70D26-EAA1-404D-BFE9-1237D684D40E}"/>
              </a:ext>
            </a:extLst>
          </p:cNvPr>
          <p:cNvSpPr txBox="1"/>
          <p:nvPr/>
        </p:nvSpPr>
        <p:spPr>
          <a:xfrm>
            <a:off x="6246248" y="3224877"/>
            <a:ext cx="4776186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elements of Pt2D are just f64.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certainly implement copy.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should be OK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4216-1939-40BC-93B4-D4F82E6B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53BCFC-58C5-4FB7-9F07-E84A3F1FB7D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Implementing Copy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ECFF6B-86BC-48B1-AA74-09C51C168E9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5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F029F-22A2-4CF7-909F-95A83512B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0" y="1799113"/>
            <a:ext cx="5838825" cy="34671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3DCD74-07DF-42D9-926E-2096F30019E3}"/>
              </a:ext>
            </a:extLst>
          </p:cNvPr>
          <p:cNvCxnSpPr/>
          <p:nvPr/>
        </p:nvCxnSpPr>
        <p:spPr>
          <a:xfrm flipH="1">
            <a:off x="2309815" y="2092262"/>
            <a:ext cx="380852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BE7CC70-D512-46EA-963A-0E998A91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40" y="1770538"/>
            <a:ext cx="599122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311CF-3EA9-49B7-AFD8-507098974AE1}"/>
              </a:ext>
            </a:extLst>
          </p:cNvPr>
          <p:cNvSpPr txBox="1"/>
          <p:nvPr/>
        </p:nvSpPr>
        <p:spPr>
          <a:xfrm>
            <a:off x="1884223" y="5479985"/>
            <a:ext cx="8423553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Huh? We can’t implement Copy without implementing Clone?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Clone is a </a:t>
            </a:r>
            <a:r>
              <a:rPr lang="en-US" sz="2400" b="1" i="1" dirty="0" err="1"/>
              <a:t>supertrait</a:t>
            </a:r>
            <a:r>
              <a:rPr lang="en-US" sz="2400" dirty="0"/>
              <a:t> of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48EBA-E2F4-48E4-974B-93892A56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1668EC-0B4A-4E46-A757-D530B510795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#derive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808307-F97B-4237-BB94-E0C5984EFE1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26578-1212-402F-B195-BCFBBF27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5" y="1803620"/>
            <a:ext cx="6663338" cy="42492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490FA1-EE16-4E43-8179-6E161D1D069D}"/>
              </a:ext>
            </a:extLst>
          </p:cNvPr>
          <p:cNvCxnSpPr/>
          <p:nvPr/>
        </p:nvCxnSpPr>
        <p:spPr>
          <a:xfrm flipH="1">
            <a:off x="4076472" y="2171443"/>
            <a:ext cx="3808521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1D1DD9-7215-4581-B8FD-C32CFA8FA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65"/>
          <a:stretch/>
        </p:blipFill>
        <p:spPr>
          <a:xfrm>
            <a:off x="6929623" y="1917273"/>
            <a:ext cx="5262378" cy="3495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748521-ADFA-4E19-927F-4231CB5B24E7}"/>
              </a:ext>
            </a:extLst>
          </p:cNvPr>
          <p:cNvSpPr txBox="1"/>
          <p:nvPr/>
        </p:nvSpPr>
        <p:spPr>
          <a:xfrm>
            <a:off x="6613864" y="4595047"/>
            <a:ext cx="5433134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now </a:t>
            </a:r>
            <a:r>
              <a:rPr lang="en-US" sz="2400" i="1" dirty="0"/>
              <a:t>copying</a:t>
            </a:r>
            <a:r>
              <a:rPr lang="en-US" sz="2400" dirty="0"/>
              <a:t> instead of </a:t>
            </a:r>
            <a:r>
              <a:rPr lang="en-US" sz="2400" i="1" dirty="0"/>
              <a:t>moving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p1, p2 are different objects in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still make use of p1!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0C7A4-E731-49BD-BD30-FBD3F99E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4D8675-445A-4F33-9508-DDB6E37B59F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#derive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8167E1-1624-4AAC-A497-DA12325656B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64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E51743-8DCE-4120-BC09-F8D0967A5E54}"/>
              </a:ext>
            </a:extLst>
          </p:cNvPr>
          <p:cNvSpPr txBox="1"/>
          <p:nvPr/>
        </p:nvSpPr>
        <p:spPr>
          <a:xfrm>
            <a:off x="803429" y="514815"/>
            <a:ext cx="10386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Rule:</a:t>
            </a:r>
            <a:r>
              <a:rPr lang="en-US" sz="2800" dirty="0"/>
              <a:t> A struct can implement Copy if its components implement copy.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398F5-5057-4386-80E2-DBA6C7B7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9" y="1377151"/>
            <a:ext cx="5553075" cy="464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D8723D-0881-4AD3-B1E8-249527BA50CE}"/>
              </a:ext>
            </a:extLst>
          </p:cNvPr>
          <p:cNvSpPr txBox="1"/>
          <p:nvPr/>
        </p:nvSpPr>
        <p:spPr>
          <a:xfrm>
            <a:off x="6849124" y="1377151"/>
            <a:ext cx="4394446" cy="120032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already know that String doesn’t implement Copy.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happens if we try?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955F7-8F08-4D4E-B4A8-9C5620AE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866" y="2796792"/>
            <a:ext cx="599122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746F5F-885F-4B2F-8E08-C93D926A5763}"/>
              </a:ext>
            </a:extLst>
          </p:cNvPr>
          <p:cNvSpPr/>
          <p:nvPr/>
        </p:nvSpPr>
        <p:spPr>
          <a:xfrm>
            <a:off x="5956918" y="4897518"/>
            <a:ext cx="5894771" cy="112783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6AB70-ACFE-415E-B5A0-0508C4B3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3E2A3-245E-45D7-9769-C3B73E48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2" y="1854831"/>
            <a:ext cx="5810250" cy="3609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29A7F-8FE8-4103-86D3-B93869E5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86" y="1911980"/>
            <a:ext cx="5991225" cy="3495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F679A3-92EC-4728-B0D7-AAE32CA817AE}"/>
              </a:ext>
            </a:extLst>
          </p:cNvPr>
          <p:cNvSpPr txBox="1"/>
          <p:nvPr/>
        </p:nvSpPr>
        <p:spPr>
          <a:xfrm>
            <a:off x="1694798" y="5717219"/>
            <a:ext cx="9268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Nope.</a:t>
            </a:r>
            <a:r>
              <a:rPr lang="en-US" sz="3200" dirty="0"/>
              <a:t> But we can implement it ourselves!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D3955-8D61-4E5B-A6B6-B6D8617D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0F4D95-FF46-4B01-A13F-EDA4489673D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#derive</a:t>
            </a:r>
            <a:r>
              <a:rPr lang="en-US" sz="4000" b="1" dirty="0">
                <a:latin typeface="+mn-lt"/>
              </a:rPr>
              <a:t> Display?</a:t>
            </a:r>
            <a:endParaRPr lang="en-US" sz="2800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AE3FFB-BF95-466F-8A90-9A2B2E73E83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6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0F0E4-272E-4ABE-AAF0-C1466BFF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2587"/>
            <a:ext cx="5600700" cy="4886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DEAC98-0460-4FFE-994C-9C918AECF815}"/>
              </a:ext>
            </a:extLst>
          </p:cNvPr>
          <p:cNvSpPr txBox="1"/>
          <p:nvPr/>
        </p:nvSpPr>
        <p:spPr>
          <a:xfrm>
            <a:off x="6843945" y="2520118"/>
            <a:ext cx="4509855" cy="230832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want to change struct values, must declare using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Entire struct must be mutable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the dot operator to access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we’re using String::from to assign a value to name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1D0C55-DD61-4ED1-B6A3-84C1385A6945}"/>
              </a:ext>
            </a:extLst>
          </p:cNvPr>
          <p:cNvSpPr/>
          <p:nvPr/>
        </p:nvSpPr>
        <p:spPr>
          <a:xfrm>
            <a:off x="1454146" y="3863219"/>
            <a:ext cx="1793286" cy="337351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CAE284-3356-4BB7-BA0D-F1F771BA5F01}"/>
              </a:ext>
            </a:extLst>
          </p:cNvPr>
          <p:cNvSpPr/>
          <p:nvPr/>
        </p:nvSpPr>
        <p:spPr>
          <a:xfrm>
            <a:off x="2006042" y="5338033"/>
            <a:ext cx="433526" cy="76200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928022-F7FE-48A7-AE3A-890A629A30B6}"/>
              </a:ext>
            </a:extLst>
          </p:cNvPr>
          <p:cNvCxnSpPr>
            <a:cxnSpLocks/>
          </p:cNvCxnSpPr>
          <p:nvPr/>
        </p:nvCxnSpPr>
        <p:spPr>
          <a:xfrm flipH="1">
            <a:off x="5548544" y="4200570"/>
            <a:ext cx="1455938" cy="40694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11A61C-7966-469E-A603-958624F1E522}"/>
              </a:ext>
            </a:extLst>
          </p:cNvPr>
          <p:cNvCxnSpPr>
            <a:cxnSpLocks/>
          </p:cNvCxnSpPr>
          <p:nvPr/>
        </p:nvCxnSpPr>
        <p:spPr>
          <a:xfrm flipH="1">
            <a:off x="5637320" y="4214323"/>
            <a:ext cx="1367162" cy="143187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17624-E14F-4897-BEB6-9E69EDBA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48F9D4-2F23-4B12-8C3D-8C832877DEB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Structures: </a:t>
            </a:r>
            <a:r>
              <a:rPr lang="en-US" sz="4000" dirty="0">
                <a:latin typeface="+mn-lt"/>
              </a:rPr>
              <a:t>Accessing Fields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6464BA-CA87-43C9-BD11-7EDC35E6D57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65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C4D45F-3C4A-4870-B534-D2808920A74C}"/>
              </a:ext>
            </a:extLst>
          </p:cNvPr>
          <p:cNvSpPr txBox="1"/>
          <p:nvPr/>
        </p:nvSpPr>
        <p:spPr>
          <a:xfrm>
            <a:off x="1038688" y="1802648"/>
            <a:ext cx="10342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Doing so requires us to know what methods the Display trait requires.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method signature for displaying a type using { } in a </a:t>
            </a:r>
            <a:r>
              <a:rPr lang="en-US" sz="2400" dirty="0" err="1"/>
              <a:t>println</a:t>
            </a:r>
            <a:r>
              <a:rPr lang="en-US" sz="2400" dirty="0"/>
              <a:t>! Is as follows: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5EE24-1638-43E0-ABC1-E8776B95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15" y="2935486"/>
            <a:ext cx="9164899" cy="2602094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252F6939-8781-4804-B7AD-C1EDB8116E47}"/>
              </a:ext>
            </a:extLst>
          </p:cNvPr>
          <p:cNvSpPr/>
          <p:nvPr/>
        </p:nvSpPr>
        <p:spPr>
          <a:xfrm rot="16200000">
            <a:off x="6320901" y="2423603"/>
            <a:ext cx="559293" cy="4589755"/>
          </a:xfrm>
          <a:prstGeom prst="leftBrace">
            <a:avLst>
              <a:gd name="adj1" fmla="val 49619"/>
              <a:gd name="adj2" fmla="val 50000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530C0-6A6F-4126-A051-0FF1281FB7D0}"/>
              </a:ext>
            </a:extLst>
          </p:cNvPr>
          <p:cNvSpPr txBox="1"/>
          <p:nvPr/>
        </p:nvSpPr>
        <p:spPr>
          <a:xfrm>
            <a:off x="3706427" y="5236302"/>
            <a:ext cx="578824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Format your output as desired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4DA6A-90D8-4F88-9D25-9B1939F4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3DF55D-0923-41E4-B58A-AF2C611EC26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Implement Display?</a:t>
            </a:r>
            <a:endParaRPr lang="en-US" sz="28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D2FC7B-FB9E-4720-8BC5-67D98CE12FC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43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C8CF1F-449E-41CC-B1E2-7CCBDD49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78" y="371613"/>
            <a:ext cx="7648575" cy="545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177CA0-B000-4551-8198-452BDB8B2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679"/>
          <a:stretch/>
        </p:blipFill>
        <p:spPr>
          <a:xfrm>
            <a:off x="6935540" y="2577807"/>
            <a:ext cx="5256460" cy="396652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01E93-3EC2-43B0-98C4-08E399243DAA}"/>
              </a:ext>
            </a:extLst>
          </p:cNvPr>
          <p:cNvSpPr/>
          <p:nvPr/>
        </p:nvSpPr>
        <p:spPr>
          <a:xfrm>
            <a:off x="963449" y="4864963"/>
            <a:ext cx="2786516" cy="594804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846D2-03E9-4214-B9AB-8A07AD9ADAEA}"/>
              </a:ext>
            </a:extLst>
          </p:cNvPr>
          <p:cNvSpPr txBox="1"/>
          <p:nvPr/>
        </p:nvSpPr>
        <p:spPr>
          <a:xfrm>
            <a:off x="4551379" y="5459767"/>
            <a:ext cx="6649375" cy="58477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Trickier than Haskell, but doable.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B9B7F-9BA9-41CA-8CE6-4D666356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69EEA5-B3AF-480D-8B67-831473F570A5}"/>
              </a:ext>
            </a:extLst>
          </p:cNvPr>
          <p:cNvSpPr txBox="1"/>
          <p:nvPr/>
        </p:nvSpPr>
        <p:spPr>
          <a:xfrm>
            <a:off x="1713390" y="888339"/>
            <a:ext cx="886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we can see, traits are a powerful mechanism for achieving type polymorphism custom type behavior in Rust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F2B0C-03DB-41EB-BFA3-189724366B70}"/>
              </a:ext>
            </a:extLst>
          </p:cNvPr>
          <p:cNvSpPr txBox="1"/>
          <p:nvPr/>
        </p:nvSpPr>
        <p:spPr>
          <a:xfrm>
            <a:off x="1713390" y="2069964"/>
            <a:ext cx="886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Traits are directly inspired by Haskell’s type classes, and it shows.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E255C-F64A-43C3-B166-3324647BA5DB}"/>
              </a:ext>
            </a:extLst>
          </p:cNvPr>
          <p:cNvSpPr txBox="1"/>
          <p:nvPr/>
        </p:nvSpPr>
        <p:spPr>
          <a:xfrm>
            <a:off x="887760" y="3343923"/>
            <a:ext cx="4900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Haskell type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Must (</a:t>
            </a:r>
            <a:r>
              <a:rPr lang="en-US" sz="2400" i="1" dirty="0"/>
              <a:t>should</a:t>
            </a:r>
            <a:r>
              <a:rPr lang="en-US" sz="2400" dirty="0"/>
              <a:t>) implement minimal set of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derive existing type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implement existing type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B662E-4198-4DFE-949B-7B9237701D9D}"/>
              </a:ext>
            </a:extLst>
          </p:cNvPr>
          <p:cNvSpPr txBox="1"/>
          <p:nvPr/>
        </p:nvSpPr>
        <p:spPr>
          <a:xfrm>
            <a:off x="6144819" y="3343923"/>
            <a:ext cx="5316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Rust traits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Must implement methods described in trait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derive existing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implement existing traits (trickier)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B9C5F-ACC7-4E85-A21C-78DC9D88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7B1823-A5B8-496B-84EE-7CEF0B9CCD1F}"/>
              </a:ext>
            </a:extLst>
          </p:cNvPr>
          <p:cNvSpPr/>
          <p:nvPr/>
        </p:nvSpPr>
        <p:spPr>
          <a:xfrm>
            <a:off x="931817" y="3155558"/>
            <a:ext cx="10409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https://doc.rust-lang.org/book/second-edition/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81D91-EBE5-4C7E-A34A-A1BC3C24C8FB}"/>
              </a:ext>
            </a:extLst>
          </p:cNvPr>
          <p:cNvSpPr txBox="1"/>
          <p:nvPr/>
        </p:nvSpPr>
        <p:spPr>
          <a:xfrm>
            <a:off x="1844221" y="1633491"/>
            <a:ext cx="858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Fantastic Rust Reference: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CB879-34BD-4C5B-B3F1-F038517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6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aradigm shift">
            <a:extLst>
              <a:ext uri="{FF2B5EF4-FFF2-40B4-BE49-F238E27FC236}">
                <a16:creationId xmlns:a16="http://schemas.microsoft.com/office/drawing/2014/main" id="{7A89C100-EE7B-4B31-A60B-0C8A96C2F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D8195-F671-47B0-9F16-5A3F3B1B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90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F63D3-35A3-4506-9C7C-1A1DD1DC54B4}"/>
              </a:ext>
            </a:extLst>
          </p:cNvPr>
          <p:cNvSpPr txBox="1"/>
          <p:nvPr/>
        </p:nvSpPr>
        <p:spPr>
          <a:xfrm>
            <a:off x="1426344" y="1876473"/>
            <a:ext cx="9339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line between different paradigms is grey.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77D15-F43F-43AD-BDB4-B6DCA4791861}"/>
              </a:ext>
            </a:extLst>
          </p:cNvPr>
          <p:cNvSpPr txBox="1"/>
          <p:nvPr/>
        </p:nvSpPr>
        <p:spPr>
          <a:xfrm>
            <a:off x="1426345" y="2601640"/>
            <a:ext cx="9661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Paradigms classify languages based on their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3493C-55B3-4F85-8B86-094248592155}"/>
              </a:ext>
            </a:extLst>
          </p:cNvPr>
          <p:cNvSpPr txBox="1"/>
          <p:nvPr/>
        </p:nvSpPr>
        <p:spPr>
          <a:xfrm>
            <a:off x="2032518" y="3326807"/>
            <a:ext cx="8126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 given language can possess features from multiple paradigms and thus belong to both.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31EA5-53B8-441D-AE88-15EE961FFB0E}"/>
              </a:ext>
            </a:extLst>
          </p:cNvPr>
          <p:cNvSpPr txBox="1"/>
          <p:nvPr/>
        </p:nvSpPr>
        <p:spPr>
          <a:xfrm>
            <a:off x="1962680" y="4421306"/>
            <a:ext cx="826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 is considered a very imperative language, but it supports first class functions through the use of function pointers.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25B1-29CA-4910-BAB8-2A340787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4E888-21A2-4A58-913C-5B6EA415AAB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Always Remember</a:t>
            </a:r>
            <a:endParaRPr lang="en-US" sz="28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B01F21-3651-4DAA-A9A0-E53A5C2683E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46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B61EF-C7CD-40C8-9EB1-81B959879660}"/>
              </a:ext>
            </a:extLst>
          </p:cNvPr>
          <p:cNvSpPr txBox="1"/>
          <p:nvPr/>
        </p:nvSpPr>
        <p:spPr>
          <a:xfrm>
            <a:off x="1716095" y="2721479"/>
            <a:ext cx="8124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Others are concerned with how a program executes: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I.e. does it allow side effects?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Functional vs. Object Oriented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E771B-D178-4001-9ED8-A0AD448465F6}"/>
              </a:ext>
            </a:extLst>
          </p:cNvPr>
          <p:cNvSpPr txBox="1"/>
          <p:nvPr/>
        </p:nvSpPr>
        <p:spPr>
          <a:xfrm>
            <a:off x="1716095" y="1371006"/>
            <a:ext cx="9221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Some paradigms are concerned with how code is organized: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Pure imperative vs. procedural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Objects vs. primitives.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997A29-0C87-4EB1-BDC6-2F35CEA4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FD258-6D53-48D9-BB4A-21DA7F339447}"/>
              </a:ext>
            </a:extLst>
          </p:cNvPr>
          <p:cNvSpPr txBox="1"/>
          <p:nvPr/>
        </p:nvSpPr>
        <p:spPr>
          <a:xfrm>
            <a:off x="1716095" y="4071952"/>
            <a:ext cx="932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history of computing, there have been many different paradigms.</a:t>
            </a:r>
          </a:p>
        </p:txBody>
      </p:sp>
    </p:spTree>
    <p:extLst>
      <p:ext uri="{BB962C8B-B14F-4D97-AF65-F5344CB8AC3E}">
        <p14:creationId xmlns:p14="http://schemas.microsoft.com/office/powerpoint/2010/main" val="39267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483AF-DFCC-4F01-96E5-9044D476DB2E}"/>
              </a:ext>
            </a:extLst>
          </p:cNvPr>
          <p:cNvSpPr txBox="1"/>
          <p:nvPr/>
        </p:nvSpPr>
        <p:spPr>
          <a:xfrm>
            <a:off x="874312" y="648070"/>
            <a:ext cx="1068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lowest level paradigm is simply machine code:</a:t>
            </a:r>
          </a:p>
        </p:txBody>
      </p:sp>
      <p:pic>
        <p:nvPicPr>
          <p:cNvPr id="1026" name="Picture 2" descr="Image result for intel instruction set">
            <a:extLst>
              <a:ext uri="{FF2B5EF4-FFF2-40B4-BE49-F238E27FC236}">
                <a16:creationId xmlns:a16="http://schemas.microsoft.com/office/drawing/2014/main" id="{DD6F3BE3-A058-43BB-8D3A-587D3FCA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2" y="1632761"/>
            <a:ext cx="3963112" cy="248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1B2A2A-D981-49D2-819A-28A304298472}"/>
              </a:ext>
            </a:extLst>
          </p:cNvPr>
          <p:cNvSpPr txBox="1"/>
          <p:nvPr/>
        </p:nvSpPr>
        <p:spPr>
          <a:xfrm>
            <a:off x="4667793" y="1632761"/>
            <a:ext cx="6895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 processor has an instruction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instructions are simply bit patterns (binary)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bit patterns get loaded into the CPU and physically executed by the CPU’s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statement in Java might compile into half a dozen machine instructions or more.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machine instruction can be decoded: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CF9155-E688-4AF8-919C-72BC03BC0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059" y="5263994"/>
            <a:ext cx="9531222" cy="83099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 	  1     2     6     0     32 		decimal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000000 00001 00010 00110 00000 100000 	binary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4DF5-B506-4DEC-95AB-53AC18701944}"/>
              </a:ext>
            </a:extLst>
          </p:cNvPr>
          <p:cNvSpPr txBox="1"/>
          <p:nvPr/>
        </p:nvSpPr>
        <p:spPr>
          <a:xfrm>
            <a:off x="1453059" y="4470371"/>
            <a:ext cx="9472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registers 1 and 2, store the result in register 6: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8B9B-94F6-4A00-966A-AA71C589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6A498-254C-4598-A041-C9011B367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19CF40-4C72-4F95-BB96-9DBC3FECEE36}"/>
              </a:ext>
            </a:extLst>
          </p:cNvPr>
          <p:cNvSpPr/>
          <p:nvPr/>
        </p:nvSpPr>
        <p:spPr>
          <a:xfrm>
            <a:off x="10235953" y="4687410"/>
            <a:ext cx="1269507" cy="30184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8C2E7F-6E13-4D13-88FE-BE3B9C08179A}"/>
              </a:ext>
            </a:extLst>
          </p:cNvPr>
          <p:cNvSpPr/>
          <p:nvPr/>
        </p:nvSpPr>
        <p:spPr>
          <a:xfrm>
            <a:off x="8435266" y="3278078"/>
            <a:ext cx="3070194" cy="63697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92B883-9130-4142-BEAE-75279D2D24C6}"/>
              </a:ext>
            </a:extLst>
          </p:cNvPr>
          <p:cNvSpPr/>
          <p:nvPr/>
        </p:nvSpPr>
        <p:spPr>
          <a:xfrm>
            <a:off x="8055006" y="69911"/>
            <a:ext cx="787153" cy="274097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13224-BBB7-4986-BCD5-27BBD84A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5" y="922722"/>
            <a:ext cx="4176852" cy="808423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E35472-8FB7-448E-88BB-8039F2E2B2D2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536489" y="1740023"/>
            <a:ext cx="5699464" cy="30983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CF4C92-B2EC-4CFB-A69F-25BE8E912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585" y="922722"/>
            <a:ext cx="2187421" cy="1015588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D19E30-E31E-47A1-BB77-CCEE7D38C293}"/>
              </a:ext>
            </a:extLst>
          </p:cNvPr>
          <p:cNvCxnSpPr/>
          <p:nvPr/>
        </p:nvCxnSpPr>
        <p:spPr>
          <a:xfrm flipH="1">
            <a:off x="7865616" y="344008"/>
            <a:ext cx="189390" cy="5020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141FCD-6852-4F10-821E-8AA12E5DF846}"/>
              </a:ext>
            </a:extLst>
          </p:cNvPr>
          <p:cNvSpPr txBox="1"/>
          <p:nvPr/>
        </p:nvSpPr>
        <p:spPr>
          <a:xfrm>
            <a:off x="7584950" y="5562692"/>
            <a:ext cx="3276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Have fun!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BA85E-0D6B-4FBF-A6C5-90945FFD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27F70-1544-40F3-8999-6553D487D480}"/>
              </a:ext>
            </a:extLst>
          </p:cNvPr>
          <p:cNvSpPr txBox="1"/>
          <p:nvPr/>
        </p:nvSpPr>
        <p:spPr>
          <a:xfrm>
            <a:off x="1233996" y="1835877"/>
            <a:ext cx="9472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a string of bits, assembly instructions make use of mnemonics and memory addresses can be given symbolic labels (variables):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96B6E9C-8A4A-4FA1-86A0-5608F6B2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385" y="2995837"/>
            <a:ext cx="5801696" cy="76944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 AL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61h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C776-ABF3-4C1C-9FCF-EEDC00A4A64C}"/>
              </a:ext>
            </a:extLst>
          </p:cNvPr>
          <p:cNvSpPr txBox="1"/>
          <p:nvPr/>
        </p:nvSpPr>
        <p:spPr>
          <a:xfrm>
            <a:off x="1068533" y="4094241"/>
            <a:ext cx="1064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assembly instruction loads register AL with the Hex value 61 (decimal 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Much easier to read than its associated machine instruction: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1360E18-94FF-44FD-87A6-B38B7726C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545" y="5359870"/>
            <a:ext cx="7770250" cy="92333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10110000 01100001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DF610-C5CC-4079-9CB8-15A3682C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26F60D-0309-440F-9C67-FFAAD388682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Assembly Language</a:t>
            </a:r>
            <a:endParaRPr lang="en-US" sz="28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BADB08-58DB-45CD-BAD5-A7F9A939CF5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5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build="p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FF16B-B153-4993-A038-75601622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879"/>
            <a:ext cx="7149917" cy="4454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469C4-5E0C-46CE-904D-20FA2933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7083"/>
          <a:stretch/>
        </p:blipFill>
        <p:spPr>
          <a:xfrm>
            <a:off x="7715292" y="2070497"/>
            <a:ext cx="4476708" cy="30194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A76A-F5CB-4A13-B6AE-268B8D1D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EFC6B9-BB30-489B-9410-A8F2AAE697A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Structures: </a:t>
            </a:r>
            <a:r>
              <a:rPr lang="en-US" sz="4000" dirty="0">
                <a:latin typeface="+mn-lt"/>
              </a:rPr>
              <a:t>As Function Arguments</a:t>
            </a:r>
            <a:endParaRPr lang="en-US" sz="2800" i="1" u="sng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4AE285-BFAD-4FE7-8B5B-76BD18A8BC8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EF8AAE-B2EE-4FB1-9A10-76E6B6971B8A}"/>
              </a:ext>
            </a:extLst>
          </p:cNvPr>
          <p:cNvSpPr txBox="1"/>
          <p:nvPr/>
        </p:nvSpPr>
        <p:spPr>
          <a:xfrm>
            <a:off x="7079623" y="4831607"/>
            <a:ext cx="4722920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Return type is our struct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ends in an expression, returns a Person struct.</a:t>
            </a:r>
          </a:p>
        </p:txBody>
      </p:sp>
    </p:spTree>
    <p:extLst>
      <p:ext uri="{BB962C8B-B14F-4D97-AF65-F5344CB8AC3E}">
        <p14:creationId xmlns:p14="http://schemas.microsoft.com/office/powerpoint/2010/main" val="137839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6C7F44-574C-44F5-A0C2-9720FED8230D}"/>
              </a:ext>
            </a:extLst>
          </p:cNvPr>
          <p:cNvSpPr txBox="1"/>
          <p:nvPr/>
        </p:nvSpPr>
        <p:spPr>
          <a:xfrm>
            <a:off x="1513505" y="1988599"/>
            <a:ext cx="99653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Called </a:t>
            </a:r>
            <a:r>
              <a:rPr lang="en-US" sz="2400" i="1" dirty="0"/>
              <a:t>third generation</a:t>
            </a:r>
            <a:r>
              <a:rPr lang="en-US" sz="2400" dirty="0"/>
              <a:t> languages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Machine instructions being first-gen, assembly being second-gen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first so-called “high level” languages: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COBOL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FORTRAN – Developed for scientific and engineering problems. Used mathematical language terminology.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ALGOL – Like FORTRAN targeted scientific and engineering problems. Focused on being an appropriate language for defining algorithms.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 – A </a:t>
            </a:r>
            <a:r>
              <a:rPr lang="en-US" sz="2400" i="1" dirty="0"/>
              <a:t>general</a:t>
            </a:r>
            <a:r>
              <a:rPr lang="en-US" sz="2400" dirty="0"/>
              <a:t> purpose language. No specific target problem domain.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languages describe, step by step, the exact procedure to be followed.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35AB-DCFB-45F3-8188-8B2031EC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704138-B22F-46D5-AED1-1D196E09CD4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Procedural Languages</a:t>
            </a:r>
            <a:endParaRPr lang="en-US" sz="28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828960-EE87-4683-A8CA-3DC930AC766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3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1B3A6C-04D5-4E4B-9D9A-3517BAB369EC}"/>
              </a:ext>
            </a:extLst>
          </p:cNvPr>
          <p:cNvSpPr txBox="1"/>
          <p:nvPr/>
        </p:nvSpPr>
        <p:spPr>
          <a:xfrm>
            <a:off x="1936811" y="1710909"/>
            <a:ext cx="8318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C++, Smalltalk, Java,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4DFE8-B5E1-4896-8A16-3A99580CABB4}"/>
              </a:ext>
            </a:extLst>
          </p:cNvPr>
          <p:cNvSpPr txBox="1"/>
          <p:nvPr/>
        </p:nvSpPr>
        <p:spPr>
          <a:xfrm>
            <a:off x="1037808" y="2504082"/>
            <a:ext cx="10315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and methods are encapsulated together in a construct called an </a:t>
            </a:r>
            <a:r>
              <a:rPr lang="en-US" sz="2400" i="1" dirty="0"/>
              <a:t>object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</a:t>
            </a:r>
            <a:r>
              <a:rPr lang="en-US" sz="2400" i="1" dirty="0"/>
              <a:t>perfect</a:t>
            </a:r>
            <a:r>
              <a:rPr lang="en-US" sz="2400" dirty="0"/>
              <a:t> encapsulation, object data is only accessible via accessor methods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set() and get() methods, accessor methods and </a:t>
            </a:r>
            <a:r>
              <a:rPr lang="en-US" sz="2400" dirty="0" err="1"/>
              <a:t>mutator</a:t>
            </a:r>
            <a:r>
              <a:rPr lang="en-US" sz="2400" dirty="0"/>
              <a:t> methods.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Objects have their own </a:t>
            </a:r>
            <a:r>
              <a:rPr lang="en-US" sz="2400" i="1" dirty="0"/>
              <a:t>state</a:t>
            </a:r>
            <a:r>
              <a:rPr lang="en-US" sz="2400" dirty="0"/>
              <a:t>, and that state can only be modified from </a:t>
            </a:r>
            <a:r>
              <a:rPr lang="en-US" sz="2400" i="1" dirty="0"/>
              <a:t>within</a:t>
            </a:r>
            <a:r>
              <a:rPr lang="en-US" sz="2400" dirty="0"/>
              <a:t> that object.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CBD26-08C1-475E-AD54-7A8A8D4F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61115B-1FF3-4F45-85CA-4AF5FFFB316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Object Oriented Languages</a:t>
            </a:r>
            <a:endParaRPr lang="en-US" sz="28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E8E854-6461-45F0-A196-8ED35BCFA87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1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F779E2-C83A-4FC6-95FB-6B769AA4879B}"/>
              </a:ext>
            </a:extLst>
          </p:cNvPr>
          <p:cNvSpPr txBox="1"/>
          <p:nvPr/>
        </p:nvSpPr>
        <p:spPr>
          <a:xfrm>
            <a:off x="1936811" y="1644033"/>
            <a:ext cx="8318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Java and C++ don’t have or require it: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CC44E-7C39-44B0-8CE7-7ADB5AF2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5866"/>
            <a:ext cx="10036344" cy="3802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AD99D-542E-4B3B-AF82-FA7995227662}"/>
              </a:ext>
            </a:extLst>
          </p:cNvPr>
          <p:cNvSpPr txBox="1"/>
          <p:nvPr/>
        </p:nvSpPr>
        <p:spPr>
          <a:xfrm>
            <a:off x="5986804" y="2644170"/>
            <a:ext cx="5366996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access the instance variable length of an array object directly.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a String object, we’re required to invoke the accessor method length()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5C6CA-4A64-4888-8452-0153071C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2AF923-6724-4981-A519-A1EE2DE7F84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dirty="0">
                <a:latin typeface="+mn-lt"/>
              </a:rPr>
              <a:t>Perfect</a:t>
            </a:r>
            <a:r>
              <a:rPr lang="en-US" sz="4000" b="1" dirty="0">
                <a:latin typeface="+mn-lt"/>
              </a:rPr>
              <a:t> Encapsulation</a:t>
            </a:r>
            <a:endParaRPr lang="en-US" sz="2800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23689C-C66F-4F78-9692-3CAD5D93820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81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F779E2-C83A-4FC6-95FB-6B769AA4879B}"/>
              </a:ext>
            </a:extLst>
          </p:cNvPr>
          <p:cNvSpPr txBox="1"/>
          <p:nvPr/>
        </p:nvSpPr>
        <p:spPr>
          <a:xfrm>
            <a:off x="1936811" y="1708602"/>
            <a:ext cx="8318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Smalltalk, on the other hand…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8D898-6936-4CD4-B1EC-087848F66B6D}"/>
              </a:ext>
            </a:extLst>
          </p:cNvPr>
          <p:cNvSpPr txBox="1"/>
          <p:nvPr/>
        </p:nvSpPr>
        <p:spPr>
          <a:xfrm>
            <a:off x="2346867" y="2447320"/>
            <a:ext cx="6936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Instance variables are private to the instance itself.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Java, two instances of the </a:t>
            </a:r>
            <a:r>
              <a:rPr lang="en-US" sz="2400" i="1" dirty="0"/>
              <a:t>same class</a:t>
            </a:r>
            <a:r>
              <a:rPr lang="en-US" sz="2400" dirty="0"/>
              <a:t> can access each other’s </a:t>
            </a:r>
            <a:r>
              <a:rPr lang="en-US" sz="2400" i="1" u="sng" dirty="0"/>
              <a:t>private</a:t>
            </a:r>
            <a:r>
              <a:rPr lang="en-US" sz="2400" dirty="0"/>
              <a:t> instance 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Recall, of Smalltalk, everything is an object, and: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E4F3D-8998-450F-BAD6-D2BC6C2E1354}"/>
              </a:ext>
            </a:extLst>
          </p:cNvPr>
          <p:cNvSpPr txBox="1"/>
          <p:nvPr/>
        </p:nvSpPr>
        <p:spPr>
          <a:xfrm>
            <a:off x="2346866" y="4294033"/>
            <a:ext cx="7448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 Smalltalk object can do exactly three things: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Hold state (assignment)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Receive a message (from itself or another object)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message (to itself or another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32085-8F53-4050-B31C-A672DF30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1F1BF2-4335-4445-9284-9BF99EA853D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Perfect Encapsulation</a:t>
            </a:r>
            <a:endParaRPr lang="en-US" sz="28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205582-0A78-4ECF-91BA-04307DBF99B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6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  <p:bldP spid="7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BE4F3D-8998-450F-BAD6-D2BC6C2E1354}"/>
              </a:ext>
            </a:extLst>
          </p:cNvPr>
          <p:cNvSpPr txBox="1"/>
          <p:nvPr/>
        </p:nvSpPr>
        <p:spPr>
          <a:xfrm>
            <a:off x="2174891" y="2416596"/>
            <a:ext cx="7448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 Smalltalk object can do exactly three things: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Hold state (assignment)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Receive a message (from itself or another object)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message (to itself or another object)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0E28-4E3B-4795-AB69-CA8661F5FA8C}"/>
              </a:ext>
            </a:extLst>
          </p:cNvPr>
          <p:cNvSpPr txBox="1"/>
          <p:nvPr/>
        </p:nvSpPr>
        <p:spPr>
          <a:xfrm>
            <a:off x="1349268" y="4294033"/>
            <a:ext cx="9579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Receiving a message invokes a method associated with that message.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Accessing an instance variable would require a message send, and by definition receiving a message invokes a method.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BE81A-390E-43FB-BFE9-4A2CCBF7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4FE656-14C9-49D3-B3FB-0FE491BDFE8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Perfect Encapsulation</a:t>
            </a:r>
            <a:endParaRPr lang="en-US" sz="28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AFDF3B-4E8A-4CF4-9698-77522B23EDF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E71586-CC06-49E4-A442-719FF4D9D430}"/>
              </a:ext>
            </a:extLst>
          </p:cNvPr>
          <p:cNvSpPr txBox="1"/>
          <p:nvPr/>
        </p:nvSpPr>
        <p:spPr>
          <a:xfrm>
            <a:off x="1936811" y="1708602"/>
            <a:ext cx="8318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Smalltalk, on the other hand…</a:t>
            </a:r>
          </a:p>
        </p:txBody>
      </p:sp>
    </p:spTree>
    <p:extLst>
      <p:ext uri="{BB962C8B-B14F-4D97-AF65-F5344CB8AC3E}">
        <p14:creationId xmlns:p14="http://schemas.microsoft.com/office/powerpoint/2010/main" val="8147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87E0ED-8566-43C6-86E6-7D8869537B85}"/>
              </a:ext>
            </a:extLst>
          </p:cNvPr>
          <p:cNvSpPr txBox="1"/>
          <p:nvPr/>
        </p:nvSpPr>
        <p:spPr>
          <a:xfrm>
            <a:off x="1046756" y="1749629"/>
            <a:ext cx="10098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Procedural and object oriented languages are still considered imperative.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86811-72D3-4817-BBBC-26C513B8AF87}"/>
              </a:ext>
            </a:extLst>
          </p:cNvPr>
          <p:cNvSpPr txBox="1"/>
          <p:nvPr/>
        </p:nvSpPr>
        <p:spPr>
          <a:xfrm>
            <a:off x="2743200" y="2627789"/>
            <a:ext cx="73595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Imperative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 structures are used to explicitly indicate the order of code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Side effects are allowed. Some state can be modified at different points in time by different units of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I.e. The state of a global variable can be changed by two different functions or methods.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6851B-39D1-4B7D-B2A4-8DCD5101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204518-2E58-401A-AC3B-09DAC6E626F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Imperative?</a:t>
            </a:r>
            <a:endParaRPr lang="en-US" sz="28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606ADE-3C69-4705-B513-2EE4A290BFB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83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8A7CF-9134-496A-9ED6-F83726A3CB0B}"/>
              </a:ext>
            </a:extLst>
          </p:cNvPr>
          <p:cNvSpPr txBox="1"/>
          <p:nvPr/>
        </p:nvSpPr>
        <p:spPr>
          <a:xfrm>
            <a:off x="1745942" y="2102504"/>
            <a:ext cx="8700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Roughly speaking, the declarative paradigm allows the programmer to think about the </a:t>
            </a:r>
            <a:r>
              <a:rPr lang="en-US" sz="2400" b="1" i="1" dirty="0"/>
              <a:t>what</a:t>
            </a:r>
            <a:r>
              <a:rPr lang="en-US" sz="2400" dirty="0"/>
              <a:t> rather than the </a:t>
            </a:r>
            <a:r>
              <a:rPr lang="en-US" sz="2400" b="1" i="1" dirty="0"/>
              <a:t>how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FB3A9-697D-4A48-8E97-61DE4540CAB7}"/>
              </a:ext>
            </a:extLst>
          </p:cNvPr>
          <p:cNvSpPr txBox="1"/>
          <p:nvPr/>
        </p:nvSpPr>
        <p:spPr>
          <a:xfrm>
            <a:off x="1745942" y="4535475"/>
            <a:ext cx="9001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Express logic rather than control flow. Syntax appears very mathematical in nature. Recursion resembles mathematical induction.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E1753-22A6-458A-B73C-A84D4D85CAB3}"/>
              </a:ext>
            </a:extLst>
          </p:cNvPr>
          <p:cNvSpPr txBox="1"/>
          <p:nvPr/>
        </p:nvSpPr>
        <p:spPr>
          <a:xfrm>
            <a:off x="1745942" y="3038508"/>
            <a:ext cx="870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“Do this thing 5 times”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3037C-F1AA-4F73-ABFF-5C82536D1778}"/>
              </a:ext>
            </a:extLst>
          </p:cNvPr>
          <p:cNvSpPr txBox="1"/>
          <p:nvPr/>
        </p:nvSpPr>
        <p:spPr>
          <a:xfrm>
            <a:off x="1745942" y="3605180"/>
            <a:ext cx="8700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Compiler handles how it’s done, we don’t need to explicitly specify loop conditions or control variables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5B328-2926-4593-B051-8DBD4226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CF1BE6-8BAF-4533-B759-53E4E80E099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Declarative?</a:t>
            </a:r>
            <a:endParaRPr lang="en-US" sz="28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B212D-5062-479E-9A1D-975D8BC9D5B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39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7853A9-4B19-4CA9-A872-340660B5E7AC}"/>
              </a:ext>
            </a:extLst>
          </p:cNvPr>
          <p:cNvSpPr txBox="1"/>
          <p:nvPr/>
        </p:nvSpPr>
        <p:spPr>
          <a:xfrm>
            <a:off x="3157491" y="1652700"/>
            <a:ext cx="587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Languages with a declarative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9FEB7-8B86-44C7-BFDF-BC58D387C0B2}"/>
              </a:ext>
            </a:extLst>
          </p:cNvPr>
          <p:cNvSpPr txBox="1"/>
          <p:nvPr/>
        </p:nvSpPr>
        <p:spPr>
          <a:xfrm>
            <a:off x="2062609" y="2435312"/>
            <a:ext cx="8257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Functional programming emerged not long after the first high level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Lisp was the first functional “flavored” language, came out one year after FORTRAN (Late 1950s).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Pioneered the use of higher order functions and recursion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others followed – Scheme, Clojure, Elixir, Haskell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B87F4-1D29-4B4A-BACE-0AF81796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F8DBFF-821E-4993-80AE-6B2C99393DB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Functional Programming</a:t>
            </a:r>
            <a:endParaRPr lang="en-US" sz="28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EF3476-7D77-4DB1-8134-D158AC8E4C9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7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89FEB7-8B86-44C7-BFDF-BC58D387C0B2}"/>
              </a:ext>
            </a:extLst>
          </p:cNvPr>
          <p:cNvSpPr txBox="1"/>
          <p:nvPr/>
        </p:nvSpPr>
        <p:spPr>
          <a:xfrm>
            <a:off x="1750755" y="2433200"/>
            <a:ext cx="89043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output of a function depends solely on the input arguments (no side effects)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Consolas" panose="020B0609020204030204" pitchFamily="49" charset="0"/>
              </a:rPr>
              <a:t>void</a:t>
            </a:r>
            <a:r>
              <a:rPr lang="en-US" sz="2400" dirty="0"/>
              <a:t> functions make no sense.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makes it much easier to predict the behavior of a program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Primary motivation for developing functional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Flow control is not built into the language as separate constructs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Pass code blocks as arguments into function calls.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Smalltalk also does this!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96EB8-9EAC-41EC-A8C9-2CB2CD0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FB3FEF-B7DC-4F4D-A7A7-624EF6BFF98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Functional Programming</a:t>
            </a:r>
            <a:endParaRPr lang="en-US" sz="28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C40541-9512-475A-803B-703BD4943CA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C1DB6D-F364-4CAF-9D2E-9A7DAAB85EF3}"/>
              </a:ext>
            </a:extLst>
          </p:cNvPr>
          <p:cNvSpPr txBox="1"/>
          <p:nvPr/>
        </p:nvSpPr>
        <p:spPr>
          <a:xfrm>
            <a:off x="3157491" y="1652700"/>
            <a:ext cx="587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Languages with a declarative style</a:t>
            </a:r>
          </a:p>
        </p:txBody>
      </p:sp>
    </p:spTree>
    <p:extLst>
      <p:ext uri="{BB962C8B-B14F-4D97-AF65-F5344CB8AC3E}">
        <p14:creationId xmlns:p14="http://schemas.microsoft.com/office/powerpoint/2010/main" val="8428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80DDDD-0073-433F-A4E0-4E18FEF10A6D}"/>
              </a:ext>
            </a:extLst>
          </p:cNvPr>
          <p:cNvSpPr/>
          <p:nvPr/>
        </p:nvSpPr>
        <p:spPr>
          <a:xfrm>
            <a:off x="1521041" y="1722668"/>
            <a:ext cx="9149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Flow control is not built into the language as separate constructs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C4B1F-6C36-4C51-89F4-6CD4D35218DD}"/>
              </a:ext>
            </a:extLst>
          </p:cNvPr>
          <p:cNvSpPr txBox="1"/>
          <p:nvPr/>
        </p:nvSpPr>
        <p:spPr>
          <a:xfrm>
            <a:off x="1335951" y="2665847"/>
            <a:ext cx="976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suggests there’s no </a:t>
            </a:r>
            <a:r>
              <a:rPr lang="en-US" sz="2400" i="1" dirty="0"/>
              <a:t>iteration</a:t>
            </a:r>
            <a:r>
              <a:rPr lang="en-US" sz="2400" dirty="0"/>
              <a:t> in the typical sense of the word.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Looping is accomplished with control structures in imperative languages.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control structures are functions, that means looping is always recursive.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/>
              <a:t>However</a:t>
            </a:r>
            <a:r>
              <a:rPr lang="en-US" sz="2400" i="1" dirty="0"/>
              <a:t> - </a:t>
            </a:r>
            <a:r>
              <a:rPr lang="en-US" sz="2400" dirty="0"/>
              <a:t>This refers to the high level implementation only.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Machine instructions can be optimized into iteration, as we saw with tail recursion and Elixir.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9AA06-4930-42D0-8D8E-03E3F3E8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EED095-0E22-4238-99BC-F1F582104AC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Functional Programming</a:t>
            </a:r>
            <a:endParaRPr lang="en-US" sz="2800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426F22-D77F-462B-9266-0F5F254F80E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2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12693</TotalTime>
  <Words>4240</Words>
  <Application>Microsoft Office PowerPoint</Application>
  <PresentationFormat>Widescreen</PresentationFormat>
  <Paragraphs>629</Paragraphs>
  <Slides>115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Arial</vt:lpstr>
      <vt:lpstr>Calibri</vt:lpstr>
      <vt:lpstr>Calibri Light</vt:lpstr>
      <vt:lpstr>Consolas</vt:lpstr>
      <vt:lpstr>Courier New</vt:lpstr>
      <vt:lpstr>Source Code Pro</vt:lpstr>
      <vt:lpstr>Office Theme</vt:lpstr>
      <vt:lpstr>CCPS 506</vt:lpstr>
      <vt:lpstr>PowerPoint Presentation</vt:lpstr>
      <vt:lpstr>PowerPoint Presentation</vt:lpstr>
      <vt:lpstr>PowerPoint Presentation</vt:lpstr>
      <vt:lpstr>struct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CCPS 590</dc:title>
  <dc:creator>Alex Ufkes</dc:creator>
  <cp:lastModifiedBy>Alex Ufkes</cp:lastModifiedBy>
  <cp:revision>316</cp:revision>
  <dcterms:created xsi:type="dcterms:W3CDTF">2018-04-30T11:15:16Z</dcterms:created>
  <dcterms:modified xsi:type="dcterms:W3CDTF">2019-11-30T19:06:29Z</dcterms:modified>
</cp:coreProperties>
</file>